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</p:sldIdLst>
  <p:sldSz cy="5143500" cx="9144000"/>
  <p:notesSz cx="6858000" cy="9144000"/>
  <p:embeddedFontLst>
    <p:embeddedFont>
      <p:font typeface="Nunito"/>
      <p:regular r:id="rId106"/>
      <p:bold r:id="rId107"/>
      <p:italic r:id="rId108"/>
      <p:boldItalic r:id="rId109"/>
    </p:embeddedFont>
    <p:embeddedFont>
      <p:font typeface="Maven Pro"/>
      <p:regular r:id="rId110"/>
      <p:bold r:id="rId11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B8380EC-9AC2-4AB2-A70A-007CCB9AEE9D}">
  <a:tblStyle styleId="{4B8380EC-9AC2-4AB2-A70A-007CCB9AEE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font" Target="fonts/Nunito-bold.fntdata"/><Relationship Id="rId106" Type="http://schemas.openxmlformats.org/officeDocument/2006/relationships/font" Target="fonts/Nunito-regular.fntdata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font" Target="fonts/Nunito-boldItalic.fntdata"/><Relationship Id="rId108" Type="http://schemas.openxmlformats.org/officeDocument/2006/relationships/font" Target="fonts/Nunito-italic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10" Type="http://schemas.openxmlformats.org/officeDocument/2006/relationships/font" Target="fonts/MavenPro-regular.fntdata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11" Type="http://schemas.openxmlformats.org/officeDocument/2006/relationships/font" Target="fonts/MavenPro-bold.fntdata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111c5cddc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111c5cddc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111c5cddc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111c5cddc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12c4a9eb8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12c4a9eb8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12aeb96a4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12aeb96a4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0df13561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0df13561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0dd141b6f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0dd141b6f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0dd141b6f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0dd141b6f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0dd141b6f9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0dd141b6f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0fd068180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0fd06818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0dd141b6f9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0dd141b6f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0f90afaa19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0f90afaa19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10c2f7caa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10c2f7caa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10c2f7caa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10c2f7caa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10c2f7caa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10c2f7caa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10c2f7caa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10c2f7caa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10c2f7caa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10c2f7caa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10c2f7caa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10c2f7caa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10c2f7caa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10c2f7caa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2c4a9eb8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2c4a9eb8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10c2f7caad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10c2f7caa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112428802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112428802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0f90afaa19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0f90afaa19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11bea4a10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11bea4a10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112428802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112428802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112428802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112428802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112428802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112428802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11bea4a105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11bea4a105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15cdf57ab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15cdf57ab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12ac42bc0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12ac42bc0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12c4a9eb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12c4a9eb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12ac42bc06_12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12ac42bc06_12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12ac42bc06_12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12ac42bc06_12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12c4a9eb8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12c4a9eb8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12aeb96a4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12aeb96a4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12ac42bc06_12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112ac42bc06_12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12ac42bc06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12ac42bc06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0e08f3f138_0_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0e08f3f138_0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12ac42bc06_12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12ac42bc06_1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12ac42bc06_12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112ac42bc06_1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12ac42bc06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112ac42bc06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12ac42bc06_1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12ac42bc06_1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11bea4a105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111bea4a105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12ac42bc06_1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112ac42bc06_1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11bea4a105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11bea4a105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12ac42bc06_1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12ac42bc06_1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12ac42bc06_1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112ac42bc06_1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12ac42bc06_12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112ac42bc06_12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12ac42bc06_12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12ac42bc06_12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12ac42bc06_12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112ac42bc06_12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12ac42bc06_12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112ac42bc06_12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0e08f3f138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0e08f3f138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0e08f3f13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0e08f3f13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10e08f3f13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10e08f3f13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0e08f3f138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10e08f3f138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0dd141b6f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0dd141b6f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10e08f3f1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10e08f3f1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0e08f3f13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10e08f3f13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0e08f3f13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10e08f3f13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0e08f3f13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0e08f3f13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10e08f3f13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10e08f3f13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10e08f3f13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10e08f3f13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0e08f3f13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10e08f3f13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10e08f3f13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10e08f3f13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10e08f3f13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10e08f3f13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10e08f3f13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10e08f3f13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12ac42bc0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12ac42bc0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10e08f3f138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10e08f3f138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10e08f3f138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10e08f3f138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10e08f3f138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10e08f3f138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10e08f3f138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10e08f3f138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0e08f3f138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0e08f3f138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13cda3a91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13cda3a91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15cdf57ab2_2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115cdf57ab2_2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115cdf57ab2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115cdf57ab2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115cdf57ab2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115cdf57ab2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115cdf57ab2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115cdf57ab2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0dd141b6f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0dd141b6f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115cdf57ab2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115cdf57ab2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115cdf57ab2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115cdf57ab2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115cdf57ab2_2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115cdf57ab2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115cdf57ab2_2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115cdf57ab2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115cdf57ab2_2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115cdf57ab2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115cdf57ab2_2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115cdf57ab2_2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115cdf57ab2_2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115cdf57ab2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115cdf57ab2_2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115cdf57ab2_2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115cdf57ab2_2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115cdf57ab2_2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115cdf57ab2_2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115cdf57ab2_2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0dd141b6f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0dd141b6f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115cdf57ab2_2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115cdf57ab2_2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115cdf57ab2_2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115cdf57ab2_2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115cdf57ab2_2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115cdf57ab2_2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115cdf57ab2_2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115cdf57ab2_2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115cdf57ab2_2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115cdf57ab2_2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115cdf57ab2_2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115cdf57ab2_2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115cdf57ab2_2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115cdf57ab2_2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115cdf57ab2_2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115cdf57ab2_2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115cdf57ab2_2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115cdf57ab2_2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115cdf57ab2_2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115cdf57ab2_2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슬라이드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1430350"/>
            <a:ext cx="6366900" cy="3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eveloper.nvidia.com/cuda-toolkit-archive" TargetMode="External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eveloper.nvidia.com/rdp/cudnn-archive" TargetMode="External"/><Relationship Id="rId4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ithub.com/tensorflow/tensorflow.git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ko.wikipedia.org/wiki/Make" TargetMode="External"/><Relationship Id="rId4" Type="http://schemas.openxmlformats.org/officeDocument/2006/relationships/hyperlink" Target="https://ko.wikipedia.org/wiki/Apache_Ant" TargetMode="External"/><Relationship Id="rId5" Type="http://schemas.openxmlformats.org/officeDocument/2006/relationships/hyperlink" Target="https://ko.wikipedia.org/wiki/Apache_Maven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4.png"/><Relationship Id="rId4" Type="http://schemas.openxmlformats.org/officeDocument/2006/relationships/image" Target="../media/image4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4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55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56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61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5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bazelbuild/bazel/releases" TargetMode="External"/><Relationship Id="rId4" Type="http://schemas.openxmlformats.org/officeDocument/2006/relationships/image" Target="../media/image7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60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63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66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68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62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64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65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67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install tensorflow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2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700"/>
              <a:t>bazel 수동 설치</a:t>
            </a:r>
            <a:endParaRPr/>
          </a:p>
        </p:txBody>
      </p:sp>
      <p:sp>
        <p:nvSpPr>
          <p:cNvPr id="339" name="Google Shape;339;p22"/>
          <p:cNvSpPr txBox="1"/>
          <p:nvPr>
            <p:ph idx="1" type="body"/>
          </p:nvPr>
        </p:nvSpPr>
        <p:spPr>
          <a:xfrm>
            <a:off x="1388625" y="4001925"/>
            <a:ext cx="63669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cd명령어를 이용하여 bazel 설치 파일을 다운로드한 디렉토리로 이동하여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해당 명령어를 입력하여 bazel을 설치</a:t>
            </a:r>
            <a:endParaRPr/>
          </a:p>
        </p:txBody>
      </p:sp>
      <p:pic>
        <p:nvPicPr>
          <p:cNvPr id="340" name="Google Shape;340;p22"/>
          <p:cNvPicPr preferRelativeResize="0"/>
          <p:nvPr/>
        </p:nvPicPr>
        <p:blipFill rotWithShape="1">
          <a:blip r:embed="rId3">
            <a:alphaModFix/>
          </a:blip>
          <a:srcRect b="51844" l="2666" r="0" t="13345"/>
          <a:stretch/>
        </p:blipFill>
        <p:spPr>
          <a:xfrm>
            <a:off x="621450" y="2328050"/>
            <a:ext cx="8311700" cy="151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2"/>
          <p:cNvSpPr/>
          <p:nvPr/>
        </p:nvSpPr>
        <p:spPr>
          <a:xfrm>
            <a:off x="991300" y="1430350"/>
            <a:ext cx="7572000" cy="612900"/>
          </a:xfrm>
          <a:prstGeom prst="roundRect">
            <a:avLst>
              <a:gd fmla="val 10295" name="adj"/>
            </a:avLst>
          </a:prstGeom>
          <a:solidFill>
            <a:srgbClr val="F9FBFF">
              <a:alpha val="86830"/>
            </a:srgbClr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&gt; </a:t>
            </a:r>
            <a:r>
              <a:rPr lang="ko"/>
              <a:t>sudo chmod +x (파일명)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&gt; </a:t>
            </a:r>
            <a:r>
              <a:rPr lang="ko"/>
              <a:t>sudo ./(파일명) --user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3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700"/>
              <a:t>bazel 수동 설치</a:t>
            </a:r>
            <a:endParaRPr/>
          </a:p>
        </p:txBody>
      </p:sp>
      <p:sp>
        <p:nvSpPr>
          <p:cNvPr id="347" name="Google Shape;347;p23"/>
          <p:cNvSpPr txBox="1"/>
          <p:nvPr>
            <p:ph idx="1" type="body"/>
          </p:nvPr>
        </p:nvSpPr>
        <p:spPr>
          <a:xfrm>
            <a:off x="1388625" y="4248550"/>
            <a:ext cx="63669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export명령어를 통하여 bazel명령어의 경로를 입력하면 bazel 실행 가능한 상태가 된다.</a:t>
            </a:r>
            <a:endParaRPr/>
          </a:p>
        </p:txBody>
      </p:sp>
      <p:sp>
        <p:nvSpPr>
          <p:cNvPr id="348" name="Google Shape;348;p23"/>
          <p:cNvSpPr/>
          <p:nvPr/>
        </p:nvSpPr>
        <p:spPr>
          <a:xfrm>
            <a:off x="670625" y="1430350"/>
            <a:ext cx="7572000" cy="612900"/>
          </a:xfrm>
          <a:prstGeom prst="roundRect">
            <a:avLst>
              <a:gd fmla="val 10295" name="adj"/>
            </a:avLst>
          </a:prstGeom>
          <a:solidFill>
            <a:srgbClr val="F9FBFF">
              <a:alpha val="86830"/>
            </a:srgbClr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&gt;export PATH=”$PATH:$HOME/bin”</a:t>
            </a:r>
            <a:endParaRPr/>
          </a:p>
        </p:txBody>
      </p:sp>
      <p:pic>
        <p:nvPicPr>
          <p:cNvPr id="349" name="Google Shape;349;p23"/>
          <p:cNvPicPr preferRelativeResize="0"/>
          <p:nvPr/>
        </p:nvPicPr>
        <p:blipFill rotWithShape="1">
          <a:blip r:embed="rId3">
            <a:alphaModFix/>
          </a:blip>
          <a:srcRect b="11032" l="0" r="23447" t="33023"/>
          <a:stretch/>
        </p:blipFill>
        <p:spPr>
          <a:xfrm>
            <a:off x="1072213" y="2235200"/>
            <a:ext cx="6999725" cy="182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4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tensorflow GPU</a:t>
            </a:r>
            <a:endParaRPr/>
          </a:p>
        </p:txBody>
      </p:sp>
      <p:sp>
        <p:nvSpPr>
          <p:cNvPr id="355" name="Google Shape;355;p24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25" title="Points scored"/>
          <p:cNvPicPr preferRelativeResize="0"/>
          <p:nvPr/>
        </p:nvPicPr>
        <p:blipFill rotWithShape="1">
          <a:blip r:embed="rId3">
            <a:alphaModFix/>
          </a:blip>
          <a:srcRect b="1370" l="0" r="0" t="0"/>
          <a:stretch/>
        </p:blipFill>
        <p:spPr>
          <a:xfrm>
            <a:off x="952500" y="364675"/>
            <a:ext cx="7239000" cy="23269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aphicFrame>
        <p:nvGraphicFramePr>
          <p:cNvPr id="361" name="Google Shape;361;p25"/>
          <p:cNvGraphicFramePr/>
          <p:nvPr/>
        </p:nvGraphicFramePr>
        <p:xfrm>
          <a:off x="1223025" y="3008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{4B8380EC-9AC2-4AB2-A70A-007CCB9AEE9D}</a:tableStyleId>
              </a:tblPr>
              <a:tblGrid>
                <a:gridCol w="1116325"/>
                <a:gridCol w="1116325"/>
                <a:gridCol w="1116325"/>
                <a:gridCol w="1116325"/>
                <a:gridCol w="1116325"/>
                <a:gridCol w="11163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6D9EEB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cpu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2m 27s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4m 39s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6m 59s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9m 26s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11m</a:t>
                      </a:r>
                      <a:r>
                        <a:rPr lang="ko"/>
                        <a:t> 56s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gpu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12s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21s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25s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43s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57s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6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Tensorflow GPU</a:t>
            </a:r>
            <a:endParaRPr/>
          </a:p>
        </p:txBody>
      </p:sp>
      <p:sp>
        <p:nvSpPr>
          <p:cNvPr id="367" name="Google Shape;367;p26"/>
          <p:cNvSpPr txBox="1"/>
          <p:nvPr>
            <p:ph idx="1" type="body"/>
          </p:nvPr>
        </p:nvSpPr>
        <p:spPr>
          <a:xfrm>
            <a:off x="958950" y="1430350"/>
            <a:ext cx="7094100" cy="25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tensorflow가 GPU에서 동작하기 위해서 엔비디아  그래픽 카드, 그래픽 카드 드라이버와 CUDA, cuDNN을 설치할 필요가 있다.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CUDA: GPU에서 수행하는 병렬처리 알고리즘을 C프로그래밍 언어를 비롯한 산업 표준 언어를 사용하여 작성할 수 있도록하는 기술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cuDNN: 심층 신경망에서 사용하기 위한 GPU 가속 라이브러리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7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NVIDIA driver</a:t>
            </a:r>
            <a:endParaRPr/>
          </a:p>
        </p:txBody>
      </p:sp>
      <p:sp>
        <p:nvSpPr>
          <p:cNvPr id="373" name="Google Shape;373;p27"/>
          <p:cNvSpPr txBox="1"/>
          <p:nvPr>
            <p:ph idx="1" type="body"/>
          </p:nvPr>
        </p:nvSpPr>
        <p:spPr>
          <a:xfrm>
            <a:off x="845450" y="1311150"/>
            <a:ext cx="65865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명령어를 통하여 현재 GPU에 설치 가능한 드라이버 확인</a:t>
            </a:r>
            <a:endParaRPr/>
          </a:p>
        </p:txBody>
      </p:sp>
      <p:sp>
        <p:nvSpPr>
          <p:cNvPr id="374" name="Google Shape;374;p27"/>
          <p:cNvSpPr/>
          <p:nvPr/>
        </p:nvSpPr>
        <p:spPr>
          <a:xfrm>
            <a:off x="786000" y="1825550"/>
            <a:ext cx="7572000" cy="612900"/>
          </a:xfrm>
          <a:prstGeom prst="roundRect">
            <a:avLst>
              <a:gd fmla="val 10295" name="adj"/>
            </a:avLst>
          </a:prstGeom>
          <a:solidFill>
            <a:srgbClr val="F9FBFF">
              <a:alpha val="86830"/>
            </a:srgbClr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212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&gt; ubuntu-drivers devices</a:t>
            </a:r>
            <a:endParaRPr sz="1500">
              <a:solidFill>
                <a:srgbClr val="20212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# apt install ubuntu-drivers-common</a:t>
            </a:r>
            <a:endParaRPr sz="1500">
              <a:solidFill>
                <a:srgbClr val="20212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212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5" name="Google Shape;3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075" y="2484850"/>
            <a:ext cx="7572000" cy="258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8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NVIDIA driver</a:t>
            </a:r>
            <a:endParaRPr/>
          </a:p>
        </p:txBody>
      </p:sp>
      <p:sp>
        <p:nvSpPr>
          <p:cNvPr id="381" name="Google Shape;381;p28"/>
          <p:cNvSpPr txBox="1"/>
          <p:nvPr>
            <p:ph idx="1" type="body"/>
          </p:nvPr>
        </p:nvSpPr>
        <p:spPr>
          <a:xfrm>
            <a:off x="786075" y="1311150"/>
            <a:ext cx="6366900" cy="3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권장 드라이버 자동으로 설치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원하는 버전 수동으로 설치</a:t>
            </a:r>
            <a:endParaRPr/>
          </a:p>
        </p:txBody>
      </p:sp>
      <p:sp>
        <p:nvSpPr>
          <p:cNvPr id="382" name="Google Shape;382;p28"/>
          <p:cNvSpPr/>
          <p:nvPr/>
        </p:nvSpPr>
        <p:spPr>
          <a:xfrm>
            <a:off x="786075" y="1878200"/>
            <a:ext cx="7572000" cy="612900"/>
          </a:xfrm>
          <a:prstGeom prst="roundRect">
            <a:avLst>
              <a:gd fmla="val 10295" name="adj"/>
            </a:avLst>
          </a:prstGeom>
          <a:solidFill>
            <a:srgbClr val="F9FBFF">
              <a:alpha val="86830"/>
            </a:srgbClr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212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&gt; sudo ubuntu-drivers autoinstall</a:t>
            </a:r>
            <a:endParaRPr sz="1500">
              <a:solidFill>
                <a:srgbClr val="20212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212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3" name="Google Shape;383;p28"/>
          <p:cNvSpPr/>
          <p:nvPr/>
        </p:nvSpPr>
        <p:spPr>
          <a:xfrm>
            <a:off x="786075" y="3696375"/>
            <a:ext cx="7572000" cy="612900"/>
          </a:xfrm>
          <a:prstGeom prst="roundRect">
            <a:avLst>
              <a:gd fmla="val 10295" name="adj"/>
            </a:avLst>
          </a:prstGeom>
          <a:solidFill>
            <a:srgbClr val="F9FBFF">
              <a:alpha val="868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212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&gt; sudo apt install </a:t>
            </a:r>
            <a:r>
              <a:rPr lang="ko" sz="15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(드라이버 명)</a:t>
            </a:r>
            <a:endParaRPr sz="1500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212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9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CUDA</a:t>
            </a:r>
            <a:endParaRPr/>
          </a:p>
        </p:txBody>
      </p:sp>
      <p:sp>
        <p:nvSpPr>
          <p:cNvPr id="389" name="Google Shape;389;p29"/>
          <p:cNvSpPr txBox="1"/>
          <p:nvPr>
            <p:ph idx="1" type="body"/>
          </p:nvPr>
        </p:nvSpPr>
        <p:spPr>
          <a:xfrm>
            <a:off x="401525" y="1376750"/>
            <a:ext cx="3859200" cy="3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https://developer.nvidia.com/cuda-toolkit-archive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해당 사이트에서 그래픽 카드와 호환되는 CUDA버전 선택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0" name="Google Shape;39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76750"/>
            <a:ext cx="4171050" cy="352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0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CUDA</a:t>
            </a:r>
            <a:endParaRPr/>
          </a:p>
        </p:txBody>
      </p:sp>
      <p:sp>
        <p:nvSpPr>
          <p:cNvPr id="396" name="Google Shape;396;p30"/>
          <p:cNvSpPr txBox="1"/>
          <p:nvPr>
            <p:ph idx="1" type="body"/>
          </p:nvPr>
        </p:nvSpPr>
        <p:spPr>
          <a:xfrm>
            <a:off x="179025" y="1638800"/>
            <a:ext cx="3373500" cy="28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본인 컴퓨터에 해당하는 운영체제, 아키텍처, 리눅스 배포판, 배포판의 버전을 선택하고 installer type은 runfile(local)을 선택한다.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Operating System: Linux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Architecture: x86_64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Distribution: Ubuntu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version: 20.04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Installer Type: runfile(local)</a:t>
            </a:r>
            <a:endParaRPr/>
          </a:p>
        </p:txBody>
      </p:sp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 b="0" l="0" r="0" t="32143"/>
          <a:stretch/>
        </p:blipFill>
        <p:spPr>
          <a:xfrm>
            <a:off x="3650625" y="1365650"/>
            <a:ext cx="5328749" cy="34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1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CUDA</a:t>
            </a:r>
            <a:endParaRPr/>
          </a:p>
        </p:txBody>
      </p:sp>
      <p:sp>
        <p:nvSpPr>
          <p:cNvPr id="403" name="Google Shape;403;p31"/>
          <p:cNvSpPr txBox="1"/>
          <p:nvPr>
            <p:ph idx="1" type="body"/>
          </p:nvPr>
        </p:nvSpPr>
        <p:spPr>
          <a:xfrm>
            <a:off x="344875" y="3650575"/>
            <a:ext cx="8737500" cy="12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선택 과정이 끝나면 다음과 같이 명령어가 나타난다.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해당 명령어를 터미널에 복사, 붙여 넣기 </a:t>
            </a:r>
            <a:endParaRPr/>
          </a:p>
        </p:txBody>
      </p:sp>
      <p:pic>
        <p:nvPicPr>
          <p:cNvPr id="404" name="Google Shape;404;p31"/>
          <p:cNvPicPr preferRelativeResize="0"/>
          <p:nvPr/>
        </p:nvPicPr>
        <p:blipFill rotWithShape="1">
          <a:blip r:embed="rId3">
            <a:alphaModFix/>
          </a:blip>
          <a:srcRect b="0" l="0" r="4543" t="0"/>
          <a:stretch/>
        </p:blipFill>
        <p:spPr>
          <a:xfrm>
            <a:off x="401750" y="1311150"/>
            <a:ext cx="8340651" cy="218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Agenda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88625" y="1430350"/>
            <a:ext cx="6366900" cy="3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ko" sz="2300"/>
              <a:t>Linux 기본 설치 파일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ko" sz="2300"/>
              <a:t>bazel설치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ko" sz="2300"/>
              <a:t>tensorflow GPU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ko" sz="2300"/>
              <a:t>tensorflow install &amp; build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ko" sz="2300"/>
              <a:t>MNIST CNN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ko" sz="2300"/>
              <a:t>custom - op</a:t>
            </a:r>
            <a:endParaRPr sz="23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2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CUDA</a:t>
            </a:r>
            <a:endParaRPr/>
          </a:p>
        </p:txBody>
      </p:sp>
      <p:sp>
        <p:nvSpPr>
          <p:cNvPr id="410" name="Google Shape;410;p32"/>
          <p:cNvSpPr txBox="1"/>
          <p:nvPr>
            <p:ph idx="1" type="body"/>
          </p:nvPr>
        </p:nvSpPr>
        <p:spPr>
          <a:xfrm>
            <a:off x="1273200" y="1311150"/>
            <a:ext cx="6366900" cy="12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CUDA사이트의 명령어를 입력하면 터미널에  다음과 같은 상태가 나타남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Continue 선택 </a:t>
            </a:r>
            <a:endParaRPr/>
          </a:p>
        </p:txBody>
      </p:sp>
      <p:pic>
        <p:nvPicPr>
          <p:cNvPr id="411" name="Google Shape;411;p32"/>
          <p:cNvPicPr preferRelativeResize="0"/>
          <p:nvPr/>
        </p:nvPicPr>
        <p:blipFill rotWithShape="1">
          <a:blip r:embed="rId3">
            <a:alphaModFix/>
          </a:blip>
          <a:srcRect b="66136" l="-789" r="789" t="-1433"/>
          <a:stretch/>
        </p:blipFill>
        <p:spPr>
          <a:xfrm>
            <a:off x="1185925" y="2459150"/>
            <a:ext cx="6772275" cy="164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3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CUDA</a:t>
            </a:r>
            <a:endParaRPr/>
          </a:p>
        </p:txBody>
      </p:sp>
      <p:sp>
        <p:nvSpPr>
          <p:cNvPr id="417" name="Google Shape;417;p33"/>
          <p:cNvSpPr txBox="1"/>
          <p:nvPr>
            <p:ph idx="1" type="body"/>
          </p:nvPr>
        </p:nvSpPr>
        <p:spPr>
          <a:xfrm>
            <a:off x="233525" y="1299575"/>
            <a:ext cx="3144600" cy="3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EULA: 소프트웨어 사용자 라이선스 계약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accept를 키보드로 입력 </a:t>
            </a:r>
            <a:endParaRPr/>
          </a:p>
        </p:txBody>
      </p:sp>
      <p:pic>
        <p:nvPicPr>
          <p:cNvPr id="418" name="Google Shape;418;p33"/>
          <p:cNvPicPr preferRelativeResize="0"/>
          <p:nvPr/>
        </p:nvPicPr>
        <p:blipFill rotWithShape="1">
          <a:blip r:embed="rId3">
            <a:alphaModFix/>
          </a:blip>
          <a:srcRect b="0" l="0" r="17945" t="0"/>
          <a:stretch/>
        </p:blipFill>
        <p:spPr>
          <a:xfrm>
            <a:off x="3378125" y="1203900"/>
            <a:ext cx="5502425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4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CUDA</a:t>
            </a:r>
            <a:endParaRPr/>
          </a:p>
        </p:txBody>
      </p:sp>
      <p:sp>
        <p:nvSpPr>
          <p:cNvPr id="424" name="Google Shape;424;p34"/>
          <p:cNvSpPr txBox="1"/>
          <p:nvPr>
            <p:ph idx="1" type="body"/>
          </p:nvPr>
        </p:nvSpPr>
        <p:spPr>
          <a:xfrm>
            <a:off x="357275" y="1514825"/>
            <a:ext cx="3999300" cy="3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그래픽 드라이버가 미리 설치 되어 있는 경우 Driver항목 체크 해제 후 Install 선택 </a:t>
            </a:r>
            <a:endParaRPr/>
          </a:p>
        </p:txBody>
      </p:sp>
      <p:pic>
        <p:nvPicPr>
          <p:cNvPr id="425" name="Google Shape;425;p34"/>
          <p:cNvPicPr preferRelativeResize="0"/>
          <p:nvPr/>
        </p:nvPicPr>
        <p:blipFill rotWithShape="1">
          <a:blip r:embed="rId3">
            <a:alphaModFix/>
          </a:blip>
          <a:srcRect b="0" l="0" r="39867" t="0"/>
          <a:stretch/>
        </p:blipFill>
        <p:spPr>
          <a:xfrm>
            <a:off x="4441775" y="1456950"/>
            <a:ext cx="4358600" cy="328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5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cuDNN</a:t>
            </a:r>
            <a:endParaRPr/>
          </a:p>
        </p:txBody>
      </p:sp>
      <p:sp>
        <p:nvSpPr>
          <p:cNvPr id="431" name="Google Shape;431;p35"/>
          <p:cNvSpPr txBox="1"/>
          <p:nvPr>
            <p:ph idx="1" type="body"/>
          </p:nvPr>
        </p:nvSpPr>
        <p:spPr>
          <a:xfrm>
            <a:off x="495050" y="1430350"/>
            <a:ext cx="2676000" cy="3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https://developer.nvidia.com/rdp/cudnn-archive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해당 사이트에서 </a:t>
            </a:r>
            <a:r>
              <a:rPr lang="ko"/>
              <a:t>nvidia사이트에 로그인 후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cuda 버전에 일치하는 cuDNN 버전을 선택 후 cuDNN Liabrary for Linux [x86_64] 다운로드</a:t>
            </a:r>
            <a:endParaRPr/>
          </a:p>
        </p:txBody>
      </p:sp>
      <p:pic>
        <p:nvPicPr>
          <p:cNvPr id="432" name="Google Shape;43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3875" y="1258262"/>
            <a:ext cx="5716950" cy="377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6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cuDNN</a:t>
            </a:r>
            <a:endParaRPr/>
          </a:p>
        </p:txBody>
      </p:sp>
      <p:sp>
        <p:nvSpPr>
          <p:cNvPr id="438" name="Google Shape;438;p36"/>
          <p:cNvSpPr txBox="1"/>
          <p:nvPr>
            <p:ph idx="1" type="body"/>
          </p:nvPr>
        </p:nvSpPr>
        <p:spPr>
          <a:xfrm>
            <a:off x="526475" y="2206025"/>
            <a:ext cx="2449200" cy="23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cd 명령어로 cuDNN 설치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설치한 디렉토리로 이동 tar xvzf 명령어로 파일 압축해제</a:t>
            </a:r>
            <a:endParaRPr/>
          </a:p>
        </p:txBody>
      </p:sp>
      <p:pic>
        <p:nvPicPr>
          <p:cNvPr id="439" name="Google Shape;439;p36"/>
          <p:cNvPicPr preferRelativeResize="0"/>
          <p:nvPr/>
        </p:nvPicPr>
        <p:blipFill rotWithShape="1">
          <a:blip r:embed="rId3">
            <a:alphaModFix/>
          </a:blip>
          <a:srcRect b="-11507" l="0" r="0" t="0"/>
          <a:stretch/>
        </p:blipFill>
        <p:spPr>
          <a:xfrm>
            <a:off x="3189175" y="2146750"/>
            <a:ext cx="5703876" cy="299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/>
          <p:nvPr/>
        </p:nvSpPr>
        <p:spPr>
          <a:xfrm>
            <a:off x="1130275" y="1311150"/>
            <a:ext cx="7572000" cy="612900"/>
          </a:xfrm>
          <a:prstGeom prst="roundRect">
            <a:avLst>
              <a:gd fmla="val 10295" name="adj"/>
            </a:avLst>
          </a:prstGeom>
          <a:solidFill>
            <a:srgbClr val="F9FBFF">
              <a:alpha val="86830"/>
            </a:srgbClr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212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&gt; cd </a:t>
            </a:r>
            <a:r>
              <a:rPr lang="ko" sz="15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(설치 디렉토리)</a:t>
            </a:r>
            <a:endParaRPr sz="1500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&gt; tar xvzf </a:t>
            </a:r>
            <a:r>
              <a:rPr lang="ko" sz="15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(파일명)</a:t>
            </a:r>
            <a:r>
              <a:rPr lang="ko" sz="1500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.tgz</a:t>
            </a:r>
            <a:endParaRPr sz="1500">
              <a:solidFill>
                <a:srgbClr val="20212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212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7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cuDNN</a:t>
            </a:r>
            <a:endParaRPr/>
          </a:p>
        </p:txBody>
      </p:sp>
      <p:sp>
        <p:nvSpPr>
          <p:cNvPr id="446" name="Google Shape;446;p37"/>
          <p:cNvSpPr txBox="1"/>
          <p:nvPr>
            <p:ph idx="1" type="body"/>
          </p:nvPr>
        </p:nvSpPr>
        <p:spPr>
          <a:xfrm>
            <a:off x="860175" y="3502350"/>
            <a:ext cx="76452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cd cuda명령어를 사용하여 압축해제한 cuDNN파일로 이동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cp 명령어를 통하여 cuDNN파일을 미리 설치한 CUDA파일 내부로 복사한다.</a:t>
            </a:r>
            <a:endParaRPr/>
          </a:p>
        </p:txBody>
      </p:sp>
      <p:sp>
        <p:nvSpPr>
          <p:cNvPr id="447" name="Google Shape;447;p37"/>
          <p:cNvSpPr/>
          <p:nvPr/>
        </p:nvSpPr>
        <p:spPr>
          <a:xfrm>
            <a:off x="896775" y="1896300"/>
            <a:ext cx="7572000" cy="1020900"/>
          </a:xfrm>
          <a:prstGeom prst="roundRect">
            <a:avLst>
              <a:gd fmla="val 10295" name="adj"/>
            </a:avLst>
          </a:prstGeom>
          <a:solidFill>
            <a:srgbClr val="F9FBFF">
              <a:alpha val="86830"/>
            </a:srgbClr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212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&gt; cd cuda</a:t>
            </a:r>
            <a:endParaRPr sz="1500">
              <a:solidFill>
                <a:srgbClr val="20212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&gt; sudo cp include/cudnn* /usr/local/cuda-</a:t>
            </a:r>
            <a:r>
              <a:rPr lang="ko" sz="15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(cuda버전)</a:t>
            </a:r>
            <a:r>
              <a:rPr lang="ko" sz="1500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/include</a:t>
            </a:r>
            <a:endParaRPr sz="1500">
              <a:solidFill>
                <a:srgbClr val="20212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&gt; sudo cp lib64/libcudnn* /usr/local/cuda-</a:t>
            </a:r>
            <a:r>
              <a:rPr lang="ko" sz="15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(cuda버전)</a:t>
            </a:r>
            <a:r>
              <a:rPr lang="ko" sz="1500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/lib64/</a:t>
            </a:r>
            <a:endParaRPr sz="1500">
              <a:solidFill>
                <a:srgbClr val="20212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&gt; sudo chmod a+r /usr/local/cuda-</a:t>
            </a:r>
            <a:r>
              <a:rPr lang="ko" sz="15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(cuda버전)</a:t>
            </a:r>
            <a:r>
              <a:rPr lang="ko" sz="1500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/lib64/libcudnn*</a:t>
            </a:r>
            <a:endParaRPr sz="1500">
              <a:solidFill>
                <a:srgbClr val="20212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212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8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cuDNN</a:t>
            </a:r>
            <a:endParaRPr/>
          </a:p>
        </p:txBody>
      </p:sp>
      <p:sp>
        <p:nvSpPr>
          <p:cNvPr id="453" name="Google Shape;453;p38"/>
          <p:cNvSpPr txBox="1"/>
          <p:nvPr>
            <p:ph idx="1" type="body"/>
          </p:nvPr>
        </p:nvSpPr>
        <p:spPr>
          <a:xfrm>
            <a:off x="1448150" y="4032363"/>
            <a:ext cx="6366900" cy="7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해당 명령어를 통하여 cuDNN설치 확인과 #define CUDNN_MAJOR 옆의 숫자를 통하여 cuDNN버전  체크</a:t>
            </a:r>
            <a:endParaRPr/>
          </a:p>
        </p:txBody>
      </p:sp>
      <p:pic>
        <p:nvPicPr>
          <p:cNvPr id="454" name="Google Shape;45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13" y="2133250"/>
            <a:ext cx="8020374" cy="161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38"/>
          <p:cNvSpPr/>
          <p:nvPr/>
        </p:nvSpPr>
        <p:spPr>
          <a:xfrm>
            <a:off x="845600" y="1311150"/>
            <a:ext cx="7572000" cy="612900"/>
          </a:xfrm>
          <a:prstGeom prst="roundRect">
            <a:avLst>
              <a:gd fmla="val 10295" name="adj"/>
            </a:avLst>
          </a:prstGeom>
          <a:solidFill>
            <a:srgbClr val="F9FBFF">
              <a:alpha val="86830"/>
            </a:srgbClr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212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&gt; cat  /usr/local/cuda-</a:t>
            </a:r>
            <a:r>
              <a:rPr lang="ko" sz="15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(cuda버전)</a:t>
            </a:r>
            <a:r>
              <a:rPr lang="ko" sz="1500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/include/cudnn_version.h|grep</a:t>
            </a:r>
            <a:endParaRPr sz="1500">
              <a:solidFill>
                <a:srgbClr val="20212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212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9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Tensorflow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install &amp; build</a:t>
            </a:r>
            <a:endParaRPr/>
          </a:p>
        </p:txBody>
      </p:sp>
      <p:sp>
        <p:nvSpPr>
          <p:cNvPr id="461" name="Google Shape;461;p39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0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Tensorflow</a:t>
            </a:r>
            <a:endParaRPr/>
          </a:p>
        </p:txBody>
      </p:sp>
      <p:sp>
        <p:nvSpPr>
          <p:cNvPr id="467" name="Google Shape;467;p40"/>
          <p:cNvSpPr/>
          <p:nvPr/>
        </p:nvSpPr>
        <p:spPr>
          <a:xfrm>
            <a:off x="1007375" y="1358350"/>
            <a:ext cx="7572000" cy="932100"/>
          </a:xfrm>
          <a:prstGeom prst="roundRect">
            <a:avLst>
              <a:gd fmla="val 10295" name="adj"/>
            </a:avLst>
          </a:prstGeom>
          <a:solidFill>
            <a:srgbClr val="F9FBFF">
              <a:alpha val="86830"/>
            </a:srgbClr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202124"/>
                </a:solidFill>
              </a:rPr>
              <a:t>&gt; git clone </a:t>
            </a:r>
            <a:r>
              <a:rPr lang="ko" sz="1500" u="sng">
                <a:solidFill>
                  <a:schemeClr val="hlink"/>
                </a:solidFill>
                <a:hlinkClick r:id="rId3"/>
              </a:rPr>
              <a:t>https://github.com/tensorflow/tensorflow.git</a:t>
            </a:r>
            <a:endParaRPr sz="1500">
              <a:solidFill>
                <a:srgbClr val="20212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202124"/>
                </a:solidFill>
              </a:rPr>
              <a:t>&gt; cd tensorflow </a:t>
            </a:r>
            <a:endParaRPr sz="1500">
              <a:solidFill>
                <a:srgbClr val="20212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202124"/>
                </a:solidFill>
              </a:rPr>
              <a:t>&gt; git checkout r2.8</a:t>
            </a:r>
            <a:endParaRPr sz="1500">
              <a:solidFill>
                <a:srgbClr val="202124"/>
              </a:solidFill>
            </a:endParaRPr>
          </a:p>
        </p:txBody>
      </p:sp>
      <p:pic>
        <p:nvPicPr>
          <p:cNvPr id="468" name="Google Shape;46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7375" y="2498213"/>
            <a:ext cx="7571999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3400" y="4010888"/>
            <a:ext cx="7219950" cy="5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1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Tensorflow</a:t>
            </a:r>
            <a:endParaRPr/>
          </a:p>
        </p:txBody>
      </p:sp>
      <p:sp>
        <p:nvSpPr>
          <p:cNvPr id="475" name="Google Shape;475;p41"/>
          <p:cNvSpPr txBox="1"/>
          <p:nvPr>
            <p:ph idx="1" type="body"/>
          </p:nvPr>
        </p:nvSpPr>
        <p:spPr>
          <a:xfrm>
            <a:off x="1388550" y="3496925"/>
            <a:ext cx="6366900" cy="9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915"/>
              <a:t>다음 명령어를 통해 Tensorflow 빌드 설정</a:t>
            </a:r>
            <a:endParaRPr sz="3915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476" name="Google Shape;476;p41"/>
          <p:cNvSpPr/>
          <p:nvPr/>
        </p:nvSpPr>
        <p:spPr>
          <a:xfrm>
            <a:off x="1039025" y="2201400"/>
            <a:ext cx="7572000" cy="740700"/>
          </a:xfrm>
          <a:prstGeom prst="roundRect">
            <a:avLst>
              <a:gd fmla="val 10295" name="adj"/>
            </a:avLst>
          </a:prstGeom>
          <a:solidFill>
            <a:srgbClr val="F9FBFF">
              <a:alpha val="86830"/>
            </a:srgbClr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212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&gt; cd tensorflow</a:t>
            </a:r>
            <a:endParaRPr sz="1500">
              <a:solidFill>
                <a:srgbClr val="20212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&gt; python ./configure.py</a:t>
            </a:r>
            <a:endParaRPr sz="1500">
              <a:solidFill>
                <a:srgbClr val="20212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212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900"/>
              <a:t>Linux 기본 설치</a:t>
            </a:r>
            <a:endParaRPr sz="3900"/>
          </a:p>
        </p:txBody>
      </p:sp>
      <p:sp>
        <p:nvSpPr>
          <p:cNvPr id="290" name="Google Shape;290;p15"/>
          <p:cNvSpPr txBox="1"/>
          <p:nvPr>
            <p:ph idx="1" type="body"/>
          </p:nvPr>
        </p:nvSpPr>
        <p:spPr>
          <a:xfrm>
            <a:off x="860025" y="3705275"/>
            <a:ext cx="7424100" cy="10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500"/>
              <a:t>리눅스 터미널에 해당 명령어를 입력하여 tensorflow 설치에 필요한 git, python, python package, gcc compiler등을 설치</a:t>
            </a:r>
            <a:endParaRPr sz="1500"/>
          </a:p>
        </p:txBody>
      </p:sp>
      <p:sp>
        <p:nvSpPr>
          <p:cNvPr id="291" name="Google Shape;291;p15"/>
          <p:cNvSpPr/>
          <p:nvPr/>
        </p:nvSpPr>
        <p:spPr>
          <a:xfrm>
            <a:off x="955775" y="1613850"/>
            <a:ext cx="7572000" cy="1915800"/>
          </a:xfrm>
          <a:prstGeom prst="roundRect">
            <a:avLst>
              <a:gd fmla="val 10295" name="adj"/>
            </a:avLst>
          </a:prstGeom>
          <a:solidFill>
            <a:srgbClr val="F9FBFF">
              <a:alpha val="8683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&gt; sudo apt-get install git</a:t>
            </a:r>
            <a:endParaRPr sz="1500">
              <a:solidFill>
                <a:srgbClr val="20212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&gt; sudo apt-get build-essential</a:t>
            </a:r>
            <a:endParaRPr sz="1500">
              <a:solidFill>
                <a:srgbClr val="20212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&gt; </a:t>
            </a:r>
            <a:r>
              <a:rPr lang="ko" sz="1500">
                <a:latin typeface="Nunito"/>
                <a:ea typeface="Nunito"/>
                <a:cs typeface="Nunito"/>
                <a:sym typeface="Nunito"/>
              </a:rPr>
              <a:t>sudo apt install python3-dev python3-pip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&gt; </a:t>
            </a:r>
            <a:r>
              <a:rPr lang="ko" sz="1500">
                <a:latin typeface="Nunito"/>
                <a:ea typeface="Nunito"/>
                <a:cs typeface="Nunito"/>
                <a:sym typeface="Nunito"/>
              </a:rPr>
              <a:t>pip install -U --user pip numpy wheel</a:t>
            </a:r>
            <a:endParaRPr sz="1500">
              <a:solidFill>
                <a:srgbClr val="20212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&gt; </a:t>
            </a:r>
            <a:r>
              <a:rPr lang="ko" sz="1500">
                <a:latin typeface="Nunito"/>
                <a:ea typeface="Nunito"/>
                <a:cs typeface="Nunito"/>
                <a:sym typeface="Nunito"/>
              </a:rPr>
              <a:t>pip install -U --user keras_preprocessing --no-deps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50" y="242125"/>
            <a:ext cx="8050726" cy="227515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42"/>
          <p:cNvSpPr txBox="1"/>
          <p:nvPr>
            <p:ph idx="1" type="body"/>
          </p:nvPr>
        </p:nvSpPr>
        <p:spPr>
          <a:xfrm>
            <a:off x="1046150" y="2658975"/>
            <a:ext cx="7377300" cy="215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915"/>
              <a:t>Please specify the location of python. [Default is /usr/bin/python]: </a:t>
            </a:r>
            <a:r>
              <a:rPr lang="ko" sz="3915">
                <a:solidFill>
                  <a:srgbClr val="FF0000"/>
                </a:solidFill>
              </a:rPr>
              <a:t>enter</a:t>
            </a:r>
            <a:r>
              <a:rPr lang="ko" sz="3915"/>
              <a:t> 입력</a:t>
            </a:r>
            <a:endParaRPr sz="391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3915"/>
              <a:t>Do you wish to build Tensorflow with ROCm support?  </a:t>
            </a:r>
            <a:r>
              <a:rPr lang="ko" sz="3915">
                <a:solidFill>
                  <a:srgbClr val="FF0000"/>
                </a:solidFill>
              </a:rPr>
              <a:t>N</a:t>
            </a:r>
            <a:endParaRPr sz="3915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3915"/>
              <a:t>Do you wish to build Tensorflow with CUDA support? </a:t>
            </a:r>
            <a:r>
              <a:rPr lang="ko" sz="3915">
                <a:solidFill>
                  <a:srgbClr val="FF0000"/>
                </a:solidFill>
              </a:rPr>
              <a:t> Y</a:t>
            </a:r>
            <a:endParaRPr sz="3915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3915"/>
              <a:t>Do you wish to build Tensorflow with TensorRT support? </a:t>
            </a:r>
            <a:r>
              <a:rPr lang="ko" sz="3915">
                <a:solidFill>
                  <a:srgbClr val="FF0000"/>
                </a:solidFill>
              </a:rPr>
              <a:t>N</a:t>
            </a:r>
            <a:endParaRPr sz="3915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91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91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3915"/>
              <a:t>ROCm: AMD사에서 별도로 GPU컴퓨팅을 위한 오픈  소스 소프트웨어</a:t>
            </a:r>
            <a:endParaRPr sz="391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3915"/>
              <a:t>TensorRT: 학습된 딥러닝 모델을 최적화하여 엔비디아GPU상에서 속도를 상승시킬 수 있는 모델 최적화 엔진</a:t>
            </a:r>
            <a:endParaRPr sz="3915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3"/>
          <p:cNvSpPr txBox="1"/>
          <p:nvPr>
            <p:ph idx="1" type="body"/>
          </p:nvPr>
        </p:nvSpPr>
        <p:spPr>
          <a:xfrm>
            <a:off x="839100" y="2227975"/>
            <a:ext cx="7693500" cy="24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Please specify the CUDA SDK version you want to use: </a:t>
            </a:r>
            <a:r>
              <a:rPr lang="ko">
                <a:solidFill>
                  <a:srgbClr val="FF0000"/>
                </a:solidFill>
              </a:rPr>
              <a:t>CUDA version</a:t>
            </a:r>
            <a:r>
              <a:rPr lang="ko"/>
              <a:t> 입력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Please specify the cuDNN version you want to use: </a:t>
            </a:r>
            <a:r>
              <a:rPr lang="ko">
                <a:solidFill>
                  <a:srgbClr val="FF0000"/>
                </a:solidFill>
              </a:rPr>
              <a:t>cuDNN version</a:t>
            </a:r>
            <a:r>
              <a:rPr lang="ko"/>
              <a:t> 입력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Please specify the locally installed NCCL version you want to use: </a:t>
            </a:r>
            <a:r>
              <a:rPr lang="ko">
                <a:solidFill>
                  <a:srgbClr val="FF0000"/>
                </a:solidFill>
              </a:rPr>
              <a:t>enter</a:t>
            </a:r>
            <a:r>
              <a:rPr lang="ko"/>
              <a:t> 입력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the comma-separated list of base paths to look for CUDA libraries and headers: </a:t>
            </a:r>
            <a:r>
              <a:rPr lang="ko">
                <a:solidFill>
                  <a:srgbClr val="FF0000"/>
                </a:solidFill>
              </a:rPr>
              <a:t>enter</a:t>
            </a:r>
            <a:r>
              <a:rPr lang="ko"/>
              <a:t> 입력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NCCL: NVIDIA GPU에 최적화 된 다중 GPU 사용 지원</a:t>
            </a:r>
            <a:endParaRPr/>
          </a:p>
        </p:txBody>
      </p:sp>
      <p:pic>
        <p:nvPicPr>
          <p:cNvPr id="488" name="Google Shape;48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900" y="308175"/>
            <a:ext cx="8644200" cy="156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4"/>
          <p:cNvSpPr txBox="1"/>
          <p:nvPr>
            <p:ph idx="1" type="body"/>
          </p:nvPr>
        </p:nvSpPr>
        <p:spPr>
          <a:xfrm>
            <a:off x="1037525" y="2773800"/>
            <a:ext cx="7453800" cy="20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ko" sz="1317"/>
              <a:t>do you want to use clang as CUDA</a:t>
            </a:r>
            <a:r>
              <a:rPr lang="ko" sz="1317"/>
              <a:t> compiler? </a:t>
            </a:r>
            <a:r>
              <a:rPr lang="ko" sz="1317">
                <a:solidFill>
                  <a:srgbClr val="FF0000"/>
                </a:solidFill>
              </a:rPr>
              <a:t>enter</a:t>
            </a:r>
            <a:r>
              <a:rPr lang="ko" sz="1317"/>
              <a:t> 입력 </a:t>
            </a:r>
            <a:endParaRPr sz="131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ko" sz="1317"/>
              <a:t>please specify optimization flags … bazel option “--config=opt” is specified: </a:t>
            </a:r>
            <a:r>
              <a:rPr lang="ko" sz="1317">
                <a:solidFill>
                  <a:srgbClr val="FF0000"/>
                </a:solidFill>
              </a:rPr>
              <a:t>enter </a:t>
            </a:r>
            <a:r>
              <a:rPr lang="ko" sz="1317"/>
              <a:t>입력 </a:t>
            </a:r>
            <a:endParaRPr sz="131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rPr lang="ko" sz="1317"/>
              <a:t>would you like to interactively configure ./WORKSPACE for Android builds? </a:t>
            </a:r>
            <a:r>
              <a:rPr lang="ko" sz="1317">
                <a:solidFill>
                  <a:srgbClr val="FF0000"/>
                </a:solidFill>
              </a:rPr>
              <a:t>N</a:t>
            </a:r>
            <a:endParaRPr sz="1317">
              <a:solidFill>
                <a:srgbClr val="FF0000"/>
              </a:solidFill>
            </a:endParaRPr>
          </a:p>
        </p:txBody>
      </p:sp>
      <p:pic>
        <p:nvPicPr>
          <p:cNvPr id="494" name="Google Shape;49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825" y="384175"/>
            <a:ext cx="8430651" cy="218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5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Tensorflow</a:t>
            </a:r>
            <a:endParaRPr/>
          </a:p>
        </p:txBody>
      </p:sp>
      <p:pic>
        <p:nvPicPr>
          <p:cNvPr id="500" name="Google Shape;50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025" y="2444900"/>
            <a:ext cx="8650199" cy="2239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45"/>
          <p:cNvSpPr/>
          <p:nvPr/>
        </p:nvSpPr>
        <p:spPr>
          <a:xfrm>
            <a:off x="854125" y="1494175"/>
            <a:ext cx="7572000" cy="612900"/>
          </a:xfrm>
          <a:prstGeom prst="roundRect">
            <a:avLst>
              <a:gd fmla="val 10295" name="adj"/>
            </a:avLst>
          </a:prstGeom>
          <a:solidFill>
            <a:srgbClr val="F9FBFF">
              <a:alpha val="86830"/>
            </a:srgbClr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212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&gt; </a:t>
            </a:r>
            <a:r>
              <a:rPr lang="ko" sz="1500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bazel build --config=cuda //tensorflow/tools/pip_package:build_pip_package</a:t>
            </a:r>
            <a:endParaRPr sz="1500">
              <a:solidFill>
                <a:srgbClr val="20212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212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6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Tensorflow</a:t>
            </a:r>
            <a:endParaRPr/>
          </a:p>
        </p:txBody>
      </p:sp>
      <p:sp>
        <p:nvSpPr>
          <p:cNvPr id="507" name="Google Shape;507;p46"/>
          <p:cNvSpPr txBox="1"/>
          <p:nvPr>
            <p:ph idx="1" type="body"/>
          </p:nvPr>
        </p:nvSpPr>
        <p:spPr>
          <a:xfrm>
            <a:off x="1388625" y="3096225"/>
            <a:ext cx="6366900" cy="17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tensorflow를 pip설치를 위한 .whl파일을 생성하기 위해 상단의 명령어를 입력하고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파이썬 가상환경에서 하단의 명령어를 입력하여 tensorflow를  설치한다.</a:t>
            </a:r>
            <a:endParaRPr/>
          </a:p>
        </p:txBody>
      </p:sp>
      <p:sp>
        <p:nvSpPr>
          <p:cNvPr id="508" name="Google Shape;508;p46"/>
          <p:cNvSpPr/>
          <p:nvPr/>
        </p:nvSpPr>
        <p:spPr>
          <a:xfrm>
            <a:off x="786075" y="1436300"/>
            <a:ext cx="7572000" cy="1298100"/>
          </a:xfrm>
          <a:prstGeom prst="roundRect">
            <a:avLst>
              <a:gd fmla="val 10295" name="adj"/>
            </a:avLst>
          </a:prstGeom>
          <a:solidFill>
            <a:srgbClr val="F9FBFF">
              <a:alpha val="86830"/>
            </a:srgbClr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212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&gt; ./bazel-bin/tensorflow/tools/pip_package/build_pip_package /tmp/tensorflow_pkg</a:t>
            </a:r>
            <a:endParaRPr sz="1500">
              <a:solidFill>
                <a:srgbClr val="20212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&gt; pip install /tmp/tensorflow_pkg/tensorflow*</a:t>
            </a:r>
            <a:endParaRPr sz="1500">
              <a:solidFill>
                <a:srgbClr val="20212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212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7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Tensorflow</a:t>
            </a:r>
            <a:endParaRPr/>
          </a:p>
        </p:txBody>
      </p:sp>
      <p:sp>
        <p:nvSpPr>
          <p:cNvPr id="514" name="Google Shape;514;p47"/>
          <p:cNvSpPr txBox="1"/>
          <p:nvPr>
            <p:ph idx="1" type="body"/>
          </p:nvPr>
        </p:nvSpPr>
        <p:spPr>
          <a:xfrm>
            <a:off x="1388625" y="4089225"/>
            <a:ext cx="6366900" cy="7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tensorflow를 설치한 가상환경에 해당 명령어를 입력하여 tensorflow설치및 버전 확인</a:t>
            </a:r>
            <a:endParaRPr/>
          </a:p>
        </p:txBody>
      </p:sp>
      <p:sp>
        <p:nvSpPr>
          <p:cNvPr id="515" name="Google Shape;515;p47"/>
          <p:cNvSpPr/>
          <p:nvPr/>
        </p:nvSpPr>
        <p:spPr>
          <a:xfrm>
            <a:off x="1542600" y="1311150"/>
            <a:ext cx="6058800" cy="757800"/>
          </a:xfrm>
          <a:prstGeom prst="roundRect">
            <a:avLst>
              <a:gd fmla="val 10295" name="adj"/>
            </a:avLst>
          </a:prstGeom>
          <a:solidFill>
            <a:srgbClr val="F9FBFF">
              <a:alpha val="86830"/>
            </a:srgbClr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212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&gt; pip list</a:t>
            </a:r>
            <a:endParaRPr sz="1500">
              <a:solidFill>
                <a:srgbClr val="20212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212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16" name="Google Shape;51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1475" y="2226600"/>
            <a:ext cx="4834775" cy="170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8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MNIST CNN</a:t>
            </a:r>
            <a:endParaRPr/>
          </a:p>
        </p:txBody>
      </p:sp>
      <p:sp>
        <p:nvSpPr>
          <p:cNvPr id="522" name="Google Shape;522;p48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9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MNIST</a:t>
            </a:r>
            <a:endParaRPr/>
          </a:p>
        </p:txBody>
      </p:sp>
      <p:sp>
        <p:nvSpPr>
          <p:cNvPr id="528" name="Google Shape;528;p49"/>
          <p:cNvSpPr txBox="1"/>
          <p:nvPr>
            <p:ph idx="1" type="body"/>
          </p:nvPr>
        </p:nvSpPr>
        <p:spPr>
          <a:xfrm>
            <a:off x="1388625" y="3710050"/>
            <a:ext cx="6366900" cy="11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MNIST는 손으로 쓴 흑백 숫자 이미지들로 구성되어 있는 데이터 집합입니다.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해당 이미지를 통해 0~9까지의 수를 판별하는 인공 신경망을 생성</a:t>
            </a:r>
            <a:endParaRPr/>
          </a:p>
        </p:txBody>
      </p:sp>
      <p:pic>
        <p:nvPicPr>
          <p:cNvPr id="529" name="Google Shape;52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0837" y="1311150"/>
            <a:ext cx="3262325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0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MNIST 전처리</a:t>
            </a:r>
            <a:endParaRPr/>
          </a:p>
        </p:txBody>
      </p:sp>
      <p:sp>
        <p:nvSpPr>
          <p:cNvPr id="535" name="Google Shape;535;p50"/>
          <p:cNvSpPr txBox="1"/>
          <p:nvPr>
            <p:ph idx="1" type="body"/>
          </p:nvPr>
        </p:nvSpPr>
        <p:spPr>
          <a:xfrm>
            <a:off x="1388625" y="3552500"/>
            <a:ext cx="6366900" cy="13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MNIST 데이터를 학습데이터(x_train, y_train), 테스트용 데이터(x_test, y_test)를 분할해서 저장한다.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불러온 데이터 중 입력 데이터의 행렬 형태를 정렬한다.</a:t>
            </a:r>
            <a:endParaRPr/>
          </a:p>
        </p:txBody>
      </p:sp>
      <p:pic>
        <p:nvPicPr>
          <p:cNvPr id="536" name="Google Shape;53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0437" y="1311150"/>
            <a:ext cx="5503125" cy="193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1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MNIST 전처리</a:t>
            </a:r>
            <a:endParaRPr/>
          </a:p>
        </p:txBody>
      </p:sp>
      <p:sp>
        <p:nvSpPr>
          <p:cNvPr id="542" name="Google Shape;542;p51"/>
          <p:cNvSpPr txBox="1"/>
          <p:nvPr>
            <p:ph idx="1" type="body"/>
          </p:nvPr>
        </p:nvSpPr>
        <p:spPr>
          <a:xfrm>
            <a:off x="1388638" y="3206750"/>
            <a:ext cx="6366900" cy="15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정수형 데이터를  실수형 데이터로 전환하고 입력 데이터의 상대적 크기에 대한  영향력을 줄이기 위해 255.0으로 나누어 0~1사이의 수로 정규화한다.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43" name="Google Shape;54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3788" y="1594325"/>
            <a:ext cx="4816575" cy="97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bazel 설치</a:t>
            </a:r>
            <a:endParaRPr/>
          </a:p>
        </p:txBody>
      </p:sp>
      <p:sp>
        <p:nvSpPr>
          <p:cNvPr id="297" name="Google Shape;297;p16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2"/>
          <p:cNvSpPr txBox="1"/>
          <p:nvPr>
            <p:ph type="title"/>
          </p:nvPr>
        </p:nvSpPr>
        <p:spPr>
          <a:xfrm>
            <a:off x="1388550" y="116475"/>
            <a:ext cx="6366900" cy="9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100"/>
              <a:t>mnist </a:t>
            </a:r>
            <a:r>
              <a:rPr lang="ko" sz="4100"/>
              <a:t>CNN 신경망 구조</a:t>
            </a:r>
            <a:endParaRPr sz="4100"/>
          </a:p>
        </p:txBody>
      </p:sp>
      <p:grpSp>
        <p:nvGrpSpPr>
          <p:cNvPr id="549" name="Google Shape;549;p52"/>
          <p:cNvGrpSpPr/>
          <p:nvPr/>
        </p:nvGrpSpPr>
        <p:grpSpPr>
          <a:xfrm>
            <a:off x="454700" y="1071375"/>
            <a:ext cx="8321050" cy="731400"/>
            <a:chOff x="411475" y="732250"/>
            <a:chExt cx="8321050" cy="731400"/>
          </a:xfrm>
        </p:grpSpPr>
        <p:sp>
          <p:nvSpPr>
            <p:cNvPr id="550" name="Google Shape;550;p52"/>
            <p:cNvSpPr/>
            <p:nvPr/>
          </p:nvSpPr>
          <p:spPr>
            <a:xfrm>
              <a:off x="1417325" y="732250"/>
              <a:ext cx="1005900" cy="731400"/>
            </a:xfrm>
            <a:prstGeom prst="homePlate">
              <a:avLst>
                <a:gd fmla="val 50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/>
                <a:t>Conv2D</a:t>
              </a:r>
              <a:endParaRPr sz="1300"/>
            </a:p>
          </p:txBody>
        </p:sp>
        <p:sp>
          <p:nvSpPr>
            <p:cNvPr id="551" name="Google Shape;551;p52"/>
            <p:cNvSpPr/>
            <p:nvPr/>
          </p:nvSpPr>
          <p:spPr>
            <a:xfrm>
              <a:off x="2423175" y="732250"/>
              <a:ext cx="1005900" cy="731400"/>
            </a:xfrm>
            <a:prstGeom prst="homePlate">
              <a:avLst>
                <a:gd fmla="val 50000" name="adj"/>
              </a:avLst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/>
                <a:t>MaxPool2D</a:t>
              </a:r>
              <a:endParaRPr sz="900"/>
            </a:p>
          </p:txBody>
        </p:sp>
        <p:sp>
          <p:nvSpPr>
            <p:cNvPr id="552" name="Google Shape;552;p52"/>
            <p:cNvSpPr/>
            <p:nvPr/>
          </p:nvSpPr>
          <p:spPr>
            <a:xfrm>
              <a:off x="3429025" y="732250"/>
              <a:ext cx="1097400" cy="731400"/>
            </a:xfrm>
            <a:prstGeom prst="homePlate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Dropout</a:t>
              </a:r>
              <a:endParaRPr/>
            </a:p>
          </p:txBody>
        </p:sp>
        <p:sp>
          <p:nvSpPr>
            <p:cNvPr id="553" name="Google Shape;553;p52"/>
            <p:cNvSpPr/>
            <p:nvPr/>
          </p:nvSpPr>
          <p:spPr>
            <a:xfrm>
              <a:off x="4526425" y="732250"/>
              <a:ext cx="1097400" cy="731400"/>
            </a:xfrm>
            <a:prstGeom prst="homePlate">
              <a:avLst>
                <a:gd fmla="val 50000" name="adj"/>
              </a:avLst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Flatten</a:t>
              </a:r>
              <a:endParaRPr/>
            </a:p>
          </p:txBody>
        </p:sp>
        <p:sp>
          <p:nvSpPr>
            <p:cNvPr id="554" name="Google Shape;554;p52"/>
            <p:cNvSpPr/>
            <p:nvPr/>
          </p:nvSpPr>
          <p:spPr>
            <a:xfrm>
              <a:off x="5623725" y="732250"/>
              <a:ext cx="1005900" cy="731400"/>
            </a:xfrm>
            <a:prstGeom prst="homePlate">
              <a:avLst>
                <a:gd fmla="val 50000" name="adj"/>
              </a:avLst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Dense</a:t>
              </a:r>
              <a:endParaRPr/>
            </a:p>
          </p:txBody>
        </p:sp>
        <p:sp>
          <p:nvSpPr>
            <p:cNvPr id="555" name="Google Shape;555;p52"/>
            <p:cNvSpPr/>
            <p:nvPr/>
          </p:nvSpPr>
          <p:spPr>
            <a:xfrm>
              <a:off x="6660025" y="732250"/>
              <a:ext cx="1036200" cy="731400"/>
            </a:xfrm>
            <a:prstGeom prst="homePlate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Dropout</a:t>
              </a:r>
              <a:endParaRPr/>
            </a:p>
          </p:txBody>
        </p:sp>
        <p:sp>
          <p:nvSpPr>
            <p:cNvPr id="556" name="Google Shape;556;p52"/>
            <p:cNvSpPr/>
            <p:nvPr/>
          </p:nvSpPr>
          <p:spPr>
            <a:xfrm>
              <a:off x="411475" y="732250"/>
              <a:ext cx="1005900" cy="731400"/>
            </a:xfrm>
            <a:prstGeom prst="homePlate">
              <a:avLst>
                <a:gd fmla="val 50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/>
                <a:t>Conv2D</a:t>
              </a:r>
              <a:endParaRPr sz="1300"/>
            </a:p>
          </p:txBody>
        </p:sp>
        <p:sp>
          <p:nvSpPr>
            <p:cNvPr id="557" name="Google Shape;557;p52"/>
            <p:cNvSpPr/>
            <p:nvPr/>
          </p:nvSpPr>
          <p:spPr>
            <a:xfrm>
              <a:off x="7696325" y="732250"/>
              <a:ext cx="1036200" cy="731400"/>
            </a:xfrm>
            <a:prstGeom prst="homePlate">
              <a:avLst>
                <a:gd fmla="val 50000" name="adj"/>
              </a:avLst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Dense</a:t>
              </a:r>
              <a:endParaRPr/>
            </a:p>
          </p:txBody>
        </p:sp>
      </p:grpSp>
      <p:pic>
        <p:nvPicPr>
          <p:cNvPr id="558" name="Google Shape;55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175" y="2149925"/>
            <a:ext cx="733425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3"/>
          <p:cNvSpPr txBox="1"/>
          <p:nvPr>
            <p:ph type="title"/>
          </p:nvPr>
        </p:nvSpPr>
        <p:spPr>
          <a:xfrm>
            <a:off x="1388625" y="159750"/>
            <a:ext cx="6366900" cy="9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459"/>
              <a:t>콘벌</a:t>
            </a:r>
            <a:r>
              <a:rPr lang="ko" sz="3459"/>
              <a:t>루션(Convolution)</a:t>
            </a:r>
            <a:endParaRPr sz="3459"/>
          </a:p>
        </p:txBody>
      </p:sp>
      <p:sp>
        <p:nvSpPr>
          <p:cNvPr id="564" name="Google Shape;564;p53"/>
          <p:cNvSpPr txBox="1"/>
          <p:nvPr>
            <p:ph idx="1" type="body"/>
          </p:nvPr>
        </p:nvSpPr>
        <p:spPr>
          <a:xfrm>
            <a:off x="1388625" y="1430350"/>
            <a:ext cx="6366900" cy="3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콘벌루션 또는 합성곱은 하나의 함수와 또 다른 함수를 반전 이동한 값을 곱한 다음, 구간에 대해 적분하여 새로운 함수를 구하는 수학 연산자이다.</a:t>
            </a:r>
            <a:endParaRPr/>
          </a:p>
        </p:txBody>
      </p:sp>
      <p:pic>
        <p:nvPicPr>
          <p:cNvPr id="565" name="Google Shape;56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4675" y="2633925"/>
            <a:ext cx="3500425" cy="10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0" name="Google Shape;570;p54"/>
          <p:cNvGraphicFramePr/>
          <p:nvPr/>
        </p:nvGraphicFramePr>
        <p:xfrm>
          <a:off x="1561950" y="83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{4B8380EC-9AC2-4AB2-A70A-007CCB9AEE9D}</a:tableStyleId>
              </a:tblPr>
              <a:tblGrid>
                <a:gridCol w="382850"/>
                <a:gridCol w="382850"/>
                <a:gridCol w="382850"/>
              </a:tblGrid>
              <a:tr h="330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30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30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71" name="Google Shape;571;p54"/>
          <p:cNvGraphicFramePr/>
          <p:nvPr/>
        </p:nvGraphicFramePr>
        <p:xfrm>
          <a:off x="3181900" y="2816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{4B8380EC-9AC2-4AB2-A70A-007CCB9AEE9D}</a:tableStyleId>
              </a:tblPr>
              <a:tblGrid>
                <a:gridCol w="382850"/>
                <a:gridCol w="382850"/>
              </a:tblGrid>
              <a:tr h="365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72" name="Google Shape;572;p54"/>
          <p:cNvGraphicFramePr/>
          <p:nvPr/>
        </p:nvGraphicFramePr>
        <p:xfrm>
          <a:off x="6816350" y="28160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{4B8380EC-9AC2-4AB2-A70A-007CCB9AEE9D}</a:tableStyleId>
              </a:tblPr>
              <a:tblGrid>
                <a:gridCol w="382850"/>
                <a:gridCol w="382850"/>
              </a:tblGrid>
              <a:tr h="34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573" name="Google Shape;573;p54"/>
          <p:cNvSpPr txBox="1"/>
          <p:nvPr/>
        </p:nvSpPr>
        <p:spPr>
          <a:xfrm>
            <a:off x="2821188" y="477713"/>
            <a:ext cx="30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*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4" name="Google Shape;574;p54"/>
          <p:cNvSpPr txBox="1"/>
          <p:nvPr/>
        </p:nvSpPr>
        <p:spPr>
          <a:xfrm>
            <a:off x="4129250" y="475725"/>
            <a:ext cx="235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=  4*1 + 0*0 + 2*2 + 5*1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575" name="Google Shape;575;p54"/>
          <p:cNvGraphicFramePr/>
          <p:nvPr/>
        </p:nvGraphicFramePr>
        <p:xfrm>
          <a:off x="1561950" y="1346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{4B8380EC-9AC2-4AB2-A70A-007CCB9AEE9D}</a:tableStyleId>
              </a:tblPr>
              <a:tblGrid>
                <a:gridCol w="382850"/>
                <a:gridCol w="382850"/>
                <a:gridCol w="382850"/>
              </a:tblGrid>
              <a:tr h="37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</a:tr>
              <a:tr h="37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</a:tr>
              <a:tr h="37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576" name="Google Shape;576;p54"/>
          <p:cNvSpPr txBox="1"/>
          <p:nvPr/>
        </p:nvSpPr>
        <p:spPr>
          <a:xfrm>
            <a:off x="2821188" y="1740313"/>
            <a:ext cx="30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*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577" name="Google Shape;577;p54"/>
          <p:cNvGraphicFramePr/>
          <p:nvPr/>
        </p:nvGraphicFramePr>
        <p:xfrm>
          <a:off x="3181900" y="15442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{4B8380EC-9AC2-4AB2-A70A-007CCB9AEE9D}</a:tableStyleId>
              </a:tblPr>
              <a:tblGrid>
                <a:gridCol w="382850"/>
                <a:gridCol w="382850"/>
              </a:tblGrid>
              <a:tr h="365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578" name="Google Shape;578;p54"/>
          <p:cNvSpPr txBox="1"/>
          <p:nvPr/>
        </p:nvSpPr>
        <p:spPr>
          <a:xfrm>
            <a:off x="4129250" y="1740313"/>
            <a:ext cx="235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=  0*1 + 1*0 + 5*2 + 3*1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579" name="Google Shape;579;p54"/>
          <p:cNvGraphicFramePr/>
          <p:nvPr/>
        </p:nvGraphicFramePr>
        <p:xfrm>
          <a:off x="6816350" y="154420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{4B8380EC-9AC2-4AB2-A70A-007CCB9AEE9D}</a:tableStyleId>
              </a:tblPr>
              <a:tblGrid>
                <a:gridCol w="382850"/>
                <a:gridCol w="382850"/>
              </a:tblGrid>
              <a:tr h="34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</a:tr>
              <a:tr h="34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0" name="Google Shape;580;p54"/>
          <p:cNvGraphicFramePr/>
          <p:nvPr/>
        </p:nvGraphicFramePr>
        <p:xfrm>
          <a:off x="1561950" y="260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{4B8380EC-9AC2-4AB2-A70A-007CCB9AEE9D}</a:tableStyleId>
              </a:tblPr>
              <a:tblGrid>
                <a:gridCol w="382850"/>
                <a:gridCol w="382850"/>
                <a:gridCol w="382850"/>
              </a:tblGrid>
              <a:tr h="37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581" name="Google Shape;581;p54"/>
          <p:cNvSpPr txBox="1"/>
          <p:nvPr/>
        </p:nvSpPr>
        <p:spPr>
          <a:xfrm>
            <a:off x="2821188" y="3002925"/>
            <a:ext cx="30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*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582" name="Google Shape;582;p54"/>
          <p:cNvGraphicFramePr/>
          <p:nvPr/>
        </p:nvGraphicFramePr>
        <p:xfrm>
          <a:off x="3181900" y="28068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{4B8380EC-9AC2-4AB2-A70A-007CCB9AEE9D}</a:tableStyleId>
              </a:tblPr>
              <a:tblGrid>
                <a:gridCol w="382850"/>
                <a:gridCol w="382850"/>
              </a:tblGrid>
              <a:tr h="365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583" name="Google Shape;583;p54"/>
          <p:cNvSpPr txBox="1"/>
          <p:nvPr/>
        </p:nvSpPr>
        <p:spPr>
          <a:xfrm>
            <a:off x="4194750" y="3002925"/>
            <a:ext cx="235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=  2*1 + 5*0 + 8*2 + 6*1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584" name="Google Shape;584;p54"/>
          <p:cNvGraphicFramePr/>
          <p:nvPr/>
        </p:nvGraphicFramePr>
        <p:xfrm>
          <a:off x="6816350" y="28068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{4B8380EC-9AC2-4AB2-A70A-007CCB9AEE9D}</a:tableStyleId>
              </a:tblPr>
              <a:tblGrid>
                <a:gridCol w="382850"/>
                <a:gridCol w="382850"/>
              </a:tblGrid>
              <a:tr h="34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</a:tr>
              <a:tr h="34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5" name="Google Shape;585;p54"/>
          <p:cNvGraphicFramePr/>
          <p:nvPr/>
        </p:nvGraphicFramePr>
        <p:xfrm>
          <a:off x="1561950" y="3871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{4B8380EC-9AC2-4AB2-A70A-007CCB9AEE9D}</a:tableStyleId>
              </a:tblPr>
              <a:tblGrid>
                <a:gridCol w="382850"/>
                <a:gridCol w="382850"/>
                <a:gridCol w="382850"/>
              </a:tblGrid>
              <a:tr h="37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</a:tr>
              <a:tr h="37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</a:tr>
            </a:tbl>
          </a:graphicData>
        </a:graphic>
      </p:graphicFrame>
      <p:sp>
        <p:nvSpPr>
          <p:cNvPr id="586" name="Google Shape;586;p54"/>
          <p:cNvSpPr txBox="1"/>
          <p:nvPr/>
        </p:nvSpPr>
        <p:spPr>
          <a:xfrm>
            <a:off x="2821188" y="4265550"/>
            <a:ext cx="30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*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587" name="Google Shape;587;p54"/>
          <p:cNvGraphicFramePr/>
          <p:nvPr/>
        </p:nvGraphicFramePr>
        <p:xfrm>
          <a:off x="3181900" y="406947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{4B8380EC-9AC2-4AB2-A70A-007CCB9AEE9D}</a:tableStyleId>
              </a:tblPr>
              <a:tblGrid>
                <a:gridCol w="382850"/>
                <a:gridCol w="382850"/>
              </a:tblGrid>
              <a:tr h="365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588" name="Google Shape;588;p54"/>
          <p:cNvSpPr txBox="1"/>
          <p:nvPr/>
        </p:nvSpPr>
        <p:spPr>
          <a:xfrm>
            <a:off x="4194750" y="4265550"/>
            <a:ext cx="235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=  5*1 + 3*0 + 6*2 + 9*1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589" name="Google Shape;589;p54"/>
          <p:cNvGraphicFramePr/>
          <p:nvPr/>
        </p:nvGraphicFramePr>
        <p:xfrm>
          <a:off x="6816350" y="40694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{4B8380EC-9AC2-4AB2-A70A-007CCB9AEE9D}</a:tableStyleId>
              </a:tblPr>
              <a:tblGrid>
                <a:gridCol w="382850"/>
                <a:gridCol w="382850"/>
              </a:tblGrid>
              <a:tr h="34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</a:tr>
              <a:tr h="34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750" y="1144075"/>
            <a:ext cx="6286500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6"/>
          <p:cNvSpPr txBox="1"/>
          <p:nvPr>
            <p:ph idx="1" type="body"/>
          </p:nvPr>
        </p:nvSpPr>
        <p:spPr>
          <a:xfrm>
            <a:off x="1388625" y="2190375"/>
            <a:ext cx="6366900" cy="24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Conv2D함수는 컨볼루션 연산을 통하여 입력 데이터의 특성을 추출한다.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 Parameter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ko"/>
              <a:t>input_shape: 입력 데이터 행렬크기 (row, column, channel )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"/>
              <a:t>kernel_size: filter 행렬크기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"/>
              <a:t>filters: filter 수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"/>
              <a:t>activation: 활성화 함수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ko"/>
              <a:t>relu: 출력 값이 음수 일 경우 0 출력 양수 일 경우 그대로 출력 </a:t>
            </a:r>
            <a:endParaRPr/>
          </a:p>
        </p:txBody>
      </p:sp>
      <p:grpSp>
        <p:nvGrpSpPr>
          <p:cNvPr id="600" name="Google Shape;600;p56"/>
          <p:cNvGrpSpPr/>
          <p:nvPr/>
        </p:nvGrpSpPr>
        <p:grpSpPr>
          <a:xfrm>
            <a:off x="411550" y="363050"/>
            <a:ext cx="8321050" cy="731400"/>
            <a:chOff x="411475" y="732250"/>
            <a:chExt cx="8321050" cy="731400"/>
          </a:xfrm>
        </p:grpSpPr>
        <p:sp>
          <p:nvSpPr>
            <p:cNvPr id="601" name="Google Shape;601;p56"/>
            <p:cNvSpPr/>
            <p:nvPr/>
          </p:nvSpPr>
          <p:spPr>
            <a:xfrm>
              <a:off x="1417325" y="732250"/>
              <a:ext cx="1005900" cy="731400"/>
            </a:xfrm>
            <a:prstGeom prst="homePlate">
              <a:avLst>
                <a:gd fmla="val 50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/>
                <a:t>Conv2D</a:t>
              </a:r>
              <a:endParaRPr sz="1300"/>
            </a:p>
          </p:txBody>
        </p:sp>
        <p:sp>
          <p:nvSpPr>
            <p:cNvPr id="602" name="Google Shape;602;p56"/>
            <p:cNvSpPr/>
            <p:nvPr/>
          </p:nvSpPr>
          <p:spPr>
            <a:xfrm>
              <a:off x="2423175" y="732250"/>
              <a:ext cx="1005900" cy="731400"/>
            </a:xfrm>
            <a:prstGeom prst="homePlate">
              <a:avLst>
                <a:gd fmla="val 50000" name="adj"/>
              </a:avLst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/>
                <a:t>MaxPool2D</a:t>
              </a:r>
              <a:endParaRPr sz="900"/>
            </a:p>
          </p:txBody>
        </p:sp>
        <p:sp>
          <p:nvSpPr>
            <p:cNvPr id="603" name="Google Shape;603;p56"/>
            <p:cNvSpPr/>
            <p:nvPr/>
          </p:nvSpPr>
          <p:spPr>
            <a:xfrm>
              <a:off x="3429025" y="732250"/>
              <a:ext cx="1097400" cy="731400"/>
            </a:xfrm>
            <a:prstGeom prst="homePlate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Dropout</a:t>
              </a:r>
              <a:endParaRPr/>
            </a:p>
          </p:txBody>
        </p:sp>
        <p:sp>
          <p:nvSpPr>
            <p:cNvPr id="604" name="Google Shape;604;p56"/>
            <p:cNvSpPr/>
            <p:nvPr/>
          </p:nvSpPr>
          <p:spPr>
            <a:xfrm>
              <a:off x="4526425" y="732250"/>
              <a:ext cx="1097400" cy="731400"/>
            </a:xfrm>
            <a:prstGeom prst="homePlate">
              <a:avLst>
                <a:gd fmla="val 50000" name="adj"/>
              </a:avLst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Flatten</a:t>
              </a:r>
              <a:endParaRPr/>
            </a:p>
          </p:txBody>
        </p:sp>
        <p:sp>
          <p:nvSpPr>
            <p:cNvPr id="605" name="Google Shape;605;p56"/>
            <p:cNvSpPr/>
            <p:nvPr/>
          </p:nvSpPr>
          <p:spPr>
            <a:xfrm>
              <a:off x="5623725" y="732250"/>
              <a:ext cx="1005900" cy="731400"/>
            </a:xfrm>
            <a:prstGeom prst="homePlate">
              <a:avLst>
                <a:gd fmla="val 50000" name="adj"/>
              </a:avLst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Dense</a:t>
              </a:r>
              <a:endParaRPr/>
            </a:p>
          </p:txBody>
        </p:sp>
        <p:sp>
          <p:nvSpPr>
            <p:cNvPr id="606" name="Google Shape;606;p56"/>
            <p:cNvSpPr/>
            <p:nvPr/>
          </p:nvSpPr>
          <p:spPr>
            <a:xfrm>
              <a:off x="6660025" y="732250"/>
              <a:ext cx="1036200" cy="731400"/>
            </a:xfrm>
            <a:prstGeom prst="homePlate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Dropout</a:t>
              </a:r>
              <a:endParaRPr/>
            </a:p>
          </p:txBody>
        </p:sp>
        <p:sp>
          <p:nvSpPr>
            <p:cNvPr id="607" name="Google Shape;607;p56"/>
            <p:cNvSpPr/>
            <p:nvPr/>
          </p:nvSpPr>
          <p:spPr>
            <a:xfrm>
              <a:off x="411475" y="732250"/>
              <a:ext cx="1005900" cy="731400"/>
            </a:xfrm>
            <a:prstGeom prst="homePlate">
              <a:avLst>
                <a:gd fmla="val 50000" name="adj"/>
              </a:avLst>
            </a:prstGeom>
            <a:solidFill>
              <a:schemeClr val="lt2"/>
            </a:solidFill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/>
                <a:t>Conv2D</a:t>
              </a:r>
              <a:endParaRPr sz="1300"/>
            </a:p>
          </p:txBody>
        </p:sp>
        <p:sp>
          <p:nvSpPr>
            <p:cNvPr id="608" name="Google Shape;608;p56"/>
            <p:cNvSpPr/>
            <p:nvPr/>
          </p:nvSpPr>
          <p:spPr>
            <a:xfrm>
              <a:off x="7696325" y="732250"/>
              <a:ext cx="1036200" cy="731400"/>
            </a:xfrm>
            <a:prstGeom prst="homePlate">
              <a:avLst>
                <a:gd fmla="val 50000" name="adj"/>
              </a:avLst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Dense</a:t>
              </a:r>
              <a:endParaRPr/>
            </a:p>
          </p:txBody>
        </p:sp>
      </p:grpSp>
      <p:pic>
        <p:nvPicPr>
          <p:cNvPr id="609" name="Google Shape;60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75" y="1494888"/>
            <a:ext cx="7239000" cy="5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7"/>
          <p:cNvSpPr txBox="1"/>
          <p:nvPr>
            <p:ph idx="1" type="body"/>
          </p:nvPr>
        </p:nvSpPr>
        <p:spPr>
          <a:xfrm>
            <a:off x="1388638" y="2985850"/>
            <a:ext cx="6366900" cy="11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필터의 수를 64개로 늘려서 컨벌루션 연산을 통해 데이터의 특성을 다시한번 추출한다.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이때 input_shape는 입력할 필요가 없다. </a:t>
            </a:r>
            <a:endParaRPr/>
          </a:p>
        </p:txBody>
      </p:sp>
      <p:grpSp>
        <p:nvGrpSpPr>
          <p:cNvPr id="615" name="Google Shape;615;p57"/>
          <p:cNvGrpSpPr/>
          <p:nvPr/>
        </p:nvGrpSpPr>
        <p:grpSpPr>
          <a:xfrm>
            <a:off x="411475" y="330375"/>
            <a:ext cx="8321050" cy="731400"/>
            <a:chOff x="411475" y="732250"/>
            <a:chExt cx="8321050" cy="731400"/>
          </a:xfrm>
        </p:grpSpPr>
        <p:sp>
          <p:nvSpPr>
            <p:cNvPr id="616" name="Google Shape;616;p57"/>
            <p:cNvSpPr/>
            <p:nvPr/>
          </p:nvSpPr>
          <p:spPr>
            <a:xfrm>
              <a:off x="1417325" y="732250"/>
              <a:ext cx="1005900" cy="731400"/>
            </a:xfrm>
            <a:prstGeom prst="homePlate">
              <a:avLst>
                <a:gd fmla="val 50000" name="adj"/>
              </a:avLst>
            </a:prstGeom>
            <a:solidFill>
              <a:schemeClr val="lt2"/>
            </a:solidFill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/>
                <a:t>Conv2D</a:t>
              </a:r>
              <a:endParaRPr sz="1300"/>
            </a:p>
          </p:txBody>
        </p:sp>
        <p:sp>
          <p:nvSpPr>
            <p:cNvPr id="617" name="Google Shape;617;p57"/>
            <p:cNvSpPr/>
            <p:nvPr/>
          </p:nvSpPr>
          <p:spPr>
            <a:xfrm>
              <a:off x="2423175" y="732250"/>
              <a:ext cx="1005900" cy="731400"/>
            </a:xfrm>
            <a:prstGeom prst="homePlate">
              <a:avLst>
                <a:gd fmla="val 50000" name="adj"/>
              </a:avLst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/>
                <a:t>MaxPool2D</a:t>
              </a:r>
              <a:endParaRPr sz="900"/>
            </a:p>
          </p:txBody>
        </p:sp>
        <p:sp>
          <p:nvSpPr>
            <p:cNvPr id="618" name="Google Shape;618;p57"/>
            <p:cNvSpPr/>
            <p:nvPr/>
          </p:nvSpPr>
          <p:spPr>
            <a:xfrm>
              <a:off x="3429025" y="732250"/>
              <a:ext cx="1097400" cy="731400"/>
            </a:xfrm>
            <a:prstGeom prst="homePlate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Dropout</a:t>
              </a:r>
              <a:endParaRPr/>
            </a:p>
          </p:txBody>
        </p:sp>
        <p:sp>
          <p:nvSpPr>
            <p:cNvPr id="619" name="Google Shape;619;p57"/>
            <p:cNvSpPr/>
            <p:nvPr/>
          </p:nvSpPr>
          <p:spPr>
            <a:xfrm>
              <a:off x="4526425" y="732250"/>
              <a:ext cx="1097400" cy="731400"/>
            </a:xfrm>
            <a:prstGeom prst="homePlate">
              <a:avLst>
                <a:gd fmla="val 50000" name="adj"/>
              </a:avLst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Flatten</a:t>
              </a:r>
              <a:endParaRPr/>
            </a:p>
          </p:txBody>
        </p:sp>
        <p:sp>
          <p:nvSpPr>
            <p:cNvPr id="620" name="Google Shape;620;p57"/>
            <p:cNvSpPr/>
            <p:nvPr/>
          </p:nvSpPr>
          <p:spPr>
            <a:xfrm>
              <a:off x="5623725" y="732250"/>
              <a:ext cx="1005900" cy="731400"/>
            </a:xfrm>
            <a:prstGeom prst="homePlate">
              <a:avLst>
                <a:gd fmla="val 50000" name="adj"/>
              </a:avLst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Dense</a:t>
              </a:r>
              <a:endParaRPr/>
            </a:p>
          </p:txBody>
        </p:sp>
        <p:sp>
          <p:nvSpPr>
            <p:cNvPr id="621" name="Google Shape;621;p57"/>
            <p:cNvSpPr/>
            <p:nvPr/>
          </p:nvSpPr>
          <p:spPr>
            <a:xfrm>
              <a:off x="6660025" y="732250"/>
              <a:ext cx="1036200" cy="731400"/>
            </a:xfrm>
            <a:prstGeom prst="homePlate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Dropout</a:t>
              </a:r>
              <a:endParaRPr/>
            </a:p>
          </p:txBody>
        </p:sp>
        <p:sp>
          <p:nvSpPr>
            <p:cNvPr id="622" name="Google Shape;622;p57"/>
            <p:cNvSpPr/>
            <p:nvPr/>
          </p:nvSpPr>
          <p:spPr>
            <a:xfrm>
              <a:off x="411475" y="732250"/>
              <a:ext cx="1005900" cy="731400"/>
            </a:xfrm>
            <a:prstGeom prst="homePlate">
              <a:avLst>
                <a:gd fmla="val 50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/>
                <a:t>Conv2D</a:t>
              </a:r>
              <a:endParaRPr sz="1300"/>
            </a:p>
          </p:txBody>
        </p:sp>
        <p:sp>
          <p:nvSpPr>
            <p:cNvPr id="623" name="Google Shape;623;p57"/>
            <p:cNvSpPr/>
            <p:nvPr/>
          </p:nvSpPr>
          <p:spPr>
            <a:xfrm>
              <a:off x="7696325" y="732250"/>
              <a:ext cx="1036200" cy="731400"/>
            </a:xfrm>
            <a:prstGeom prst="homePlate">
              <a:avLst>
                <a:gd fmla="val 50000" name="adj"/>
              </a:avLst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Dense</a:t>
              </a:r>
              <a:endParaRPr/>
            </a:p>
          </p:txBody>
        </p:sp>
      </p:grpSp>
      <p:pic>
        <p:nvPicPr>
          <p:cNvPr id="624" name="Google Shape;62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925" y="1692325"/>
            <a:ext cx="7934325" cy="5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8"/>
          <p:cNvSpPr/>
          <p:nvPr/>
        </p:nvSpPr>
        <p:spPr>
          <a:xfrm>
            <a:off x="1417325" y="264975"/>
            <a:ext cx="1005900" cy="731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Conv2D</a:t>
            </a:r>
            <a:endParaRPr sz="1300"/>
          </a:p>
        </p:txBody>
      </p:sp>
      <p:sp>
        <p:nvSpPr>
          <p:cNvPr id="630" name="Google Shape;630;p58"/>
          <p:cNvSpPr/>
          <p:nvPr/>
        </p:nvSpPr>
        <p:spPr>
          <a:xfrm>
            <a:off x="2423175" y="264975"/>
            <a:ext cx="1005900" cy="731400"/>
          </a:xfrm>
          <a:prstGeom prst="homePlate">
            <a:avLst>
              <a:gd fmla="val 50000" name="adj"/>
            </a:avLst>
          </a:prstGeom>
          <a:solidFill>
            <a:srgbClr val="FFE599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MaxPool2D</a:t>
            </a:r>
            <a:endParaRPr sz="900"/>
          </a:p>
        </p:txBody>
      </p:sp>
      <p:sp>
        <p:nvSpPr>
          <p:cNvPr id="631" name="Google Shape;631;p58"/>
          <p:cNvSpPr/>
          <p:nvPr/>
        </p:nvSpPr>
        <p:spPr>
          <a:xfrm>
            <a:off x="3429025" y="264975"/>
            <a:ext cx="1097400" cy="731400"/>
          </a:xfrm>
          <a:prstGeom prst="homePlate">
            <a:avLst>
              <a:gd fmla="val 50000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Dropout</a:t>
            </a:r>
            <a:endParaRPr/>
          </a:p>
        </p:txBody>
      </p:sp>
      <p:sp>
        <p:nvSpPr>
          <p:cNvPr id="632" name="Google Shape;632;p58"/>
          <p:cNvSpPr/>
          <p:nvPr/>
        </p:nvSpPr>
        <p:spPr>
          <a:xfrm>
            <a:off x="4526425" y="264975"/>
            <a:ext cx="1097400" cy="731400"/>
          </a:xfrm>
          <a:prstGeom prst="homePlate">
            <a:avLst>
              <a:gd fmla="val 50000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Flatten</a:t>
            </a:r>
            <a:endParaRPr/>
          </a:p>
        </p:txBody>
      </p:sp>
      <p:sp>
        <p:nvSpPr>
          <p:cNvPr id="633" name="Google Shape;633;p58"/>
          <p:cNvSpPr/>
          <p:nvPr/>
        </p:nvSpPr>
        <p:spPr>
          <a:xfrm>
            <a:off x="5623725" y="264975"/>
            <a:ext cx="1005900" cy="731400"/>
          </a:xfrm>
          <a:prstGeom prst="homePlate">
            <a:avLst>
              <a:gd fmla="val 50000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Dense</a:t>
            </a:r>
            <a:endParaRPr/>
          </a:p>
        </p:txBody>
      </p:sp>
      <p:sp>
        <p:nvSpPr>
          <p:cNvPr id="634" name="Google Shape;634;p58"/>
          <p:cNvSpPr/>
          <p:nvPr/>
        </p:nvSpPr>
        <p:spPr>
          <a:xfrm>
            <a:off x="6660025" y="264975"/>
            <a:ext cx="1036200" cy="731400"/>
          </a:xfrm>
          <a:prstGeom prst="homePlate">
            <a:avLst>
              <a:gd fmla="val 50000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Dropout</a:t>
            </a:r>
            <a:endParaRPr/>
          </a:p>
        </p:txBody>
      </p:sp>
      <p:sp>
        <p:nvSpPr>
          <p:cNvPr id="635" name="Google Shape;635;p58"/>
          <p:cNvSpPr/>
          <p:nvPr/>
        </p:nvSpPr>
        <p:spPr>
          <a:xfrm>
            <a:off x="411475" y="264975"/>
            <a:ext cx="1005900" cy="731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Conv2D</a:t>
            </a:r>
            <a:endParaRPr sz="1300"/>
          </a:p>
        </p:txBody>
      </p:sp>
      <p:sp>
        <p:nvSpPr>
          <p:cNvPr id="636" name="Google Shape;636;p58"/>
          <p:cNvSpPr/>
          <p:nvPr/>
        </p:nvSpPr>
        <p:spPr>
          <a:xfrm>
            <a:off x="7696325" y="264975"/>
            <a:ext cx="1036200" cy="731400"/>
          </a:xfrm>
          <a:prstGeom prst="homePlate">
            <a:avLst>
              <a:gd fmla="val 50000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Dense</a:t>
            </a:r>
            <a:endParaRPr/>
          </a:p>
        </p:txBody>
      </p:sp>
      <p:graphicFrame>
        <p:nvGraphicFramePr>
          <p:cNvPr id="637" name="Google Shape;637;p58"/>
          <p:cNvGraphicFramePr/>
          <p:nvPr/>
        </p:nvGraphicFramePr>
        <p:xfrm>
          <a:off x="5496575" y="2134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{4B8380EC-9AC2-4AB2-A70A-007CCB9AEE9D}</a:tableStyleId>
              </a:tblPr>
              <a:tblGrid>
                <a:gridCol w="502950"/>
                <a:gridCol w="502950"/>
              </a:tblGrid>
              <a:tr h="437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…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37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…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…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638" name="Google Shape;638;p58"/>
          <p:cNvSpPr txBox="1"/>
          <p:nvPr>
            <p:ph idx="1" type="body"/>
          </p:nvPr>
        </p:nvSpPr>
        <p:spPr>
          <a:xfrm>
            <a:off x="1388550" y="3715950"/>
            <a:ext cx="6366900" cy="12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MaxPool2D layer는 입력 데이터에서 pool_size 크기만큼의 행렬을 들고와 그 중 가 장 높은 값만을 출력 데이터로 출력하는 함수입니다.</a:t>
            </a:r>
            <a:endParaRPr/>
          </a:p>
        </p:txBody>
      </p:sp>
      <p:pic>
        <p:nvPicPr>
          <p:cNvPr id="639" name="Google Shape;63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050" y="1272550"/>
            <a:ext cx="5037875" cy="3524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40" name="Google Shape;640;p58"/>
          <p:cNvGraphicFramePr/>
          <p:nvPr/>
        </p:nvGraphicFramePr>
        <p:xfrm>
          <a:off x="2814450" y="1977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{4B8380EC-9AC2-4AB2-A70A-007CCB9AEE9D}</a:tableStyleId>
              </a:tblPr>
              <a:tblGrid>
                <a:gridCol w="382850"/>
                <a:gridCol w="382850"/>
                <a:gridCol w="382850"/>
              </a:tblGrid>
              <a:tr h="330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…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30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…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30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…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…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…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9"/>
          <p:cNvSpPr txBox="1"/>
          <p:nvPr>
            <p:ph idx="1" type="body"/>
          </p:nvPr>
        </p:nvSpPr>
        <p:spPr>
          <a:xfrm>
            <a:off x="1388625" y="2462775"/>
            <a:ext cx="6366900" cy="23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Dropout layer는 입력 데이터 중 무작위로 rate비율만큼 특정 노드를 0으로 만들어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넘긴다. 이러한 과정은 학습 모델의 과적합(overfitting)을 방지한다.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과적합(overfitting):  학습한 데이터를 바탕으로 예측할 경우 정확성이 높게 측정되지만 실제 데이터를 이용하여 예측할 경우 정확성이 상대적으로 낮아지는 현상</a:t>
            </a:r>
            <a:endParaRPr/>
          </a:p>
        </p:txBody>
      </p:sp>
      <p:sp>
        <p:nvSpPr>
          <p:cNvPr id="646" name="Google Shape;646;p59"/>
          <p:cNvSpPr/>
          <p:nvPr/>
        </p:nvSpPr>
        <p:spPr>
          <a:xfrm>
            <a:off x="1417400" y="330375"/>
            <a:ext cx="1005900" cy="731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Conv2D</a:t>
            </a:r>
            <a:endParaRPr sz="1300"/>
          </a:p>
        </p:txBody>
      </p:sp>
      <p:sp>
        <p:nvSpPr>
          <p:cNvPr id="647" name="Google Shape;647;p59"/>
          <p:cNvSpPr/>
          <p:nvPr/>
        </p:nvSpPr>
        <p:spPr>
          <a:xfrm>
            <a:off x="2423250" y="330375"/>
            <a:ext cx="1005900" cy="731400"/>
          </a:xfrm>
          <a:prstGeom prst="homePlate">
            <a:avLst>
              <a:gd fmla="val 50000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MaxPool2D</a:t>
            </a:r>
            <a:endParaRPr sz="900"/>
          </a:p>
        </p:txBody>
      </p:sp>
      <p:sp>
        <p:nvSpPr>
          <p:cNvPr id="648" name="Google Shape;648;p59"/>
          <p:cNvSpPr/>
          <p:nvPr/>
        </p:nvSpPr>
        <p:spPr>
          <a:xfrm>
            <a:off x="3429100" y="330375"/>
            <a:ext cx="1097400" cy="731400"/>
          </a:xfrm>
          <a:prstGeom prst="homePlate">
            <a:avLst>
              <a:gd fmla="val 50000" name="adj"/>
            </a:avLst>
          </a:prstGeom>
          <a:solidFill>
            <a:srgbClr val="93C47D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Dropout</a:t>
            </a:r>
            <a:endParaRPr/>
          </a:p>
        </p:txBody>
      </p:sp>
      <p:sp>
        <p:nvSpPr>
          <p:cNvPr id="649" name="Google Shape;649;p59"/>
          <p:cNvSpPr/>
          <p:nvPr/>
        </p:nvSpPr>
        <p:spPr>
          <a:xfrm>
            <a:off x="4526500" y="330375"/>
            <a:ext cx="1097400" cy="731400"/>
          </a:xfrm>
          <a:prstGeom prst="homePlate">
            <a:avLst>
              <a:gd fmla="val 50000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Flatten</a:t>
            </a:r>
            <a:endParaRPr/>
          </a:p>
        </p:txBody>
      </p:sp>
      <p:sp>
        <p:nvSpPr>
          <p:cNvPr id="650" name="Google Shape;650;p59"/>
          <p:cNvSpPr/>
          <p:nvPr/>
        </p:nvSpPr>
        <p:spPr>
          <a:xfrm>
            <a:off x="5623800" y="330375"/>
            <a:ext cx="1005900" cy="731400"/>
          </a:xfrm>
          <a:prstGeom prst="homePlate">
            <a:avLst>
              <a:gd fmla="val 50000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Dense</a:t>
            </a:r>
            <a:endParaRPr/>
          </a:p>
        </p:txBody>
      </p:sp>
      <p:sp>
        <p:nvSpPr>
          <p:cNvPr id="651" name="Google Shape;651;p59"/>
          <p:cNvSpPr/>
          <p:nvPr/>
        </p:nvSpPr>
        <p:spPr>
          <a:xfrm>
            <a:off x="6660100" y="330375"/>
            <a:ext cx="1036200" cy="731400"/>
          </a:xfrm>
          <a:prstGeom prst="homePlate">
            <a:avLst>
              <a:gd fmla="val 50000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Dropout</a:t>
            </a:r>
            <a:endParaRPr/>
          </a:p>
        </p:txBody>
      </p:sp>
      <p:sp>
        <p:nvSpPr>
          <p:cNvPr id="652" name="Google Shape;652;p59"/>
          <p:cNvSpPr/>
          <p:nvPr/>
        </p:nvSpPr>
        <p:spPr>
          <a:xfrm>
            <a:off x="411550" y="330375"/>
            <a:ext cx="1005900" cy="7314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Conv2D</a:t>
            </a:r>
            <a:endParaRPr sz="1300"/>
          </a:p>
        </p:txBody>
      </p:sp>
      <p:sp>
        <p:nvSpPr>
          <p:cNvPr id="653" name="Google Shape;653;p59"/>
          <p:cNvSpPr/>
          <p:nvPr/>
        </p:nvSpPr>
        <p:spPr>
          <a:xfrm>
            <a:off x="7696400" y="330375"/>
            <a:ext cx="1036200" cy="731400"/>
          </a:xfrm>
          <a:prstGeom prst="homePlate">
            <a:avLst>
              <a:gd fmla="val 50000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Dense</a:t>
            </a:r>
            <a:endParaRPr/>
          </a:p>
        </p:txBody>
      </p:sp>
      <p:sp>
        <p:nvSpPr>
          <p:cNvPr id="654" name="Google Shape;654;p59"/>
          <p:cNvSpPr txBox="1"/>
          <p:nvPr/>
        </p:nvSpPr>
        <p:spPr>
          <a:xfrm>
            <a:off x="1495500" y="1614050"/>
            <a:ext cx="615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cnn.add(tf.keras.layers.Dropout(</a:t>
            </a:r>
            <a:r>
              <a:rPr lang="ko" sz="1800">
                <a:solidFill>
                  <a:srgbClr val="AA492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rate</a:t>
            </a:r>
            <a:r>
              <a:rPr lang="ko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18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0.25</a:t>
            </a:r>
            <a:r>
              <a:rPr lang="ko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8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60"/>
          <p:cNvSpPr txBox="1"/>
          <p:nvPr>
            <p:ph idx="1" type="body"/>
          </p:nvPr>
        </p:nvSpPr>
        <p:spPr>
          <a:xfrm>
            <a:off x="1388625" y="3956775"/>
            <a:ext cx="6366900" cy="9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과적합현상으로 인해 훈련(train) 데이터와 검증(validation) 데이터 간 정확성에 큰 차이를 보인다. </a:t>
            </a:r>
            <a:endParaRPr/>
          </a:p>
        </p:txBody>
      </p:sp>
      <p:pic>
        <p:nvPicPr>
          <p:cNvPr id="660" name="Google Shape;660;p60"/>
          <p:cNvPicPr preferRelativeResize="0"/>
          <p:nvPr/>
        </p:nvPicPr>
        <p:blipFill rotWithShape="1">
          <a:blip r:embed="rId3">
            <a:alphaModFix/>
          </a:blip>
          <a:srcRect b="8062" l="36367" r="16092" t="38932"/>
          <a:stretch/>
        </p:blipFill>
        <p:spPr>
          <a:xfrm>
            <a:off x="2237738" y="373950"/>
            <a:ext cx="4668524" cy="331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61"/>
          <p:cNvSpPr txBox="1"/>
          <p:nvPr>
            <p:ph idx="1" type="body"/>
          </p:nvPr>
        </p:nvSpPr>
        <p:spPr>
          <a:xfrm>
            <a:off x="817300" y="4031975"/>
            <a:ext cx="7780500" cy="8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완전 연결층(Dense)과의 연결을 위하여 </a:t>
            </a:r>
            <a:r>
              <a:rPr lang="ko"/>
              <a:t>Flatten함수를 사용하여 다차원 행렬 형태의 데이터를  1차원 벡터형태로 변환한다. </a:t>
            </a:r>
            <a:endParaRPr/>
          </a:p>
        </p:txBody>
      </p:sp>
      <p:grpSp>
        <p:nvGrpSpPr>
          <p:cNvPr id="666" name="Google Shape;666;p61"/>
          <p:cNvGrpSpPr/>
          <p:nvPr/>
        </p:nvGrpSpPr>
        <p:grpSpPr>
          <a:xfrm>
            <a:off x="411550" y="308575"/>
            <a:ext cx="8321050" cy="731400"/>
            <a:chOff x="411475" y="732250"/>
            <a:chExt cx="8321050" cy="731400"/>
          </a:xfrm>
        </p:grpSpPr>
        <p:sp>
          <p:nvSpPr>
            <p:cNvPr id="667" name="Google Shape;667;p61"/>
            <p:cNvSpPr/>
            <p:nvPr/>
          </p:nvSpPr>
          <p:spPr>
            <a:xfrm>
              <a:off x="1417325" y="732250"/>
              <a:ext cx="1005900" cy="731400"/>
            </a:xfrm>
            <a:prstGeom prst="homePlate">
              <a:avLst>
                <a:gd fmla="val 50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/>
                <a:t>Conv2D</a:t>
              </a:r>
              <a:endParaRPr sz="1300"/>
            </a:p>
          </p:txBody>
        </p:sp>
        <p:sp>
          <p:nvSpPr>
            <p:cNvPr id="668" name="Google Shape;668;p61"/>
            <p:cNvSpPr/>
            <p:nvPr/>
          </p:nvSpPr>
          <p:spPr>
            <a:xfrm>
              <a:off x="2423175" y="732250"/>
              <a:ext cx="1005900" cy="731400"/>
            </a:xfrm>
            <a:prstGeom prst="homePlate">
              <a:avLst>
                <a:gd fmla="val 50000" name="adj"/>
              </a:avLst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/>
                <a:t>MaxPool2D</a:t>
              </a:r>
              <a:endParaRPr sz="900"/>
            </a:p>
          </p:txBody>
        </p:sp>
        <p:sp>
          <p:nvSpPr>
            <p:cNvPr id="669" name="Google Shape;669;p61"/>
            <p:cNvSpPr/>
            <p:nvPr/>
          </p:nvSpPr>
          <p:spPr>
            <a:xfrm>
              <a:off x="3429025" y="732250"/>
              <a:ext cx="1097400" cy="731400"/>
            </a:xfrm>
            <a:prstGeom prst="homePlate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Dropout</a:t>
              </a:r>
              <a:endParaRPr/>
            </a:p>
          </p:txBody>
        </p:sp>
        <p:sp>
          <p:nvSpPr>
            <p:cNvPr id="670" name="Google Shape;670;p61"/>
            <p:cNvSpPr/>
            <p:nvPr/>
          </p:nvSpPr>
          <p:spPr>
            <a:xfrm>
              <a:off x="4526425" y="732250"/>
              <a:ext cx="1097400" cy="731400"/>
            </a:xfrm>
            <a:prstGeom prst="homePlate">
              <a:avLst>
                <a:gd fmla="val 50000" name="adj"/>
              </a:avLst>
            </a:prstGeom>
            <a:solidFill>
              <a:srgbClr val="6D9EEB"/>
            </a:solidFill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Flatten</a:t>
              </a:r>
              <a:endParaRPr/>
            </a:p>
          </p:txBody>
        </p:sp>
        <p:sp>
          <p:nvSpPr>
            <p:cNvPr id="671" name="Google Shape;671;p61"/>
            <p:cNvSpPr/>
            <p:nvPr/>
          </p:nvSpPr>
          <p:spPr>
            <a:xfrm>
              <a:off x="5623725" y="732250"/>
              <a:ext cx="1005900" cy="731400"/>
            </a:xfrm>
            <a:prstGeom prst="homePlate">
              <a:avLst>
                <a:gd fmla="val 50000" name="adj"/>
              </a:avLst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Dense</a:t>
              </a:r>
              <a:endParaRPr/>
            </a:p>
          </p:txBody>
        </p:sp>
        <p:sp>
          <p:nvSpPr>
            <p:cNvPr id="672" name="Google Shape;672;p61"/>
            <p:cNvSpPr/>
            <p:nvPr/>
          </p:nvSpPr>
          <p:spPr>
            <a:xfrm>
              <a:off x="6660025" y="732250"/>
              <a:ext cx="1036200" cy="731400"/>
            </a:xfrm>
            <a:prstGeom prst="homePlate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Dropout</a:t>
              </a:r>
              <a:endParaRPr/>
            </a:p>
          </p:txBody>
        </p:sp>
        <p:sp>
          <p:nvSpPr>
            <p:cNvPr id="673" name="Google Shape;673;p61"/>
            <p:cNvSpPr/>
            <p:nvPr/>
          </p:nvSpPr>
          <p:spPr>
            <a:xfrm>
              <a:off x="411475" y="732250"/>
              <a:ext cx="1005900" cy="731400"/>
            </a:xfrm>
            <a:prstGeom prst="homePlate">
              <a:avLst>
                <a:gd fmla="val 50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/>
                <a:t>Conv2D</a:t>
              </a:r>
              <a:endParaRPr sz="1300"/>
            </a:p>
          </p:txBody>
        </p:sp>
        <p:sp>
          <p:nvSpPr>
            <p:cNvPr id="674" name="Google Shape;674;p61"/>
            <p:cNvSpPr/>
            <p:nvPr/>
          </p:nvSpPr>
          <p:spPr>
            <a:xfrm>
              <a:off x="7696325" y="732250"/>
              <a:ext cx="1036200" cy="731400"/>
            </a:xfrm>
            <a:prstGeom prst="homePlate">
              <a:avLst>
                <a:gd fmla="val 50000" name="adj"/>
              </a:avLst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Dense</a:t>
              </a:r>
              <a:endParaRPr/>
            </a:p>
          </p:txBody>
        </p:sp>
      </p:grpSp>
      <p:graphicFrame>
        <p:nvGraphicFramePr>
          <p:cNvPr id="675" name="Google Shape;675;p61"/>
          <p:cNvGraphicFramePr/>
          <p:nvPr/>
        </p:nvGraphicFramePr>
        <p:xfrm>
          <a:off x="1497375" y="1805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{4B8380EC-9AC2-4AB2-A70A-007CCB9AEE9D}</a:tableStyleId>
              </a:tblPr>
              <a:tblGrid>
                <a:gridCol w="382850"/>
                <a:gridCol w="382850"/>
                <a:gridCol w="382850"/>
              </a:tblGrid>
              <a:tr h="330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70707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0707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0707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0707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70707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0707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0707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0707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70707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0707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0707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0707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30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70707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0707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0707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0707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70707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0707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0707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0707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70707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0707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0707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0707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30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70707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0707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0707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0707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70707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0707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0707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0707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70707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0707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0707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0707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76" name="Google Shape;676;p61"/>
          <p:cNvGraphicFramePr/>
          <p:nvPr/>
        </p:nvGraphicFramePr>
        <p:xfrm>
          <a:off x="4085363" y="2201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{4B8380EC-9AC2-4AB2-A70A-007CCB9AEE9D}</a:tableStyleId>
              </a:tblPr>
              <a:tblGrid>
                <a:gridCol w="542200"/>
                <a:gridCol w="542200"/>
                <a:gridCol w="542200"/>
                <a:gridCol w="542200"/>
                <a:gridCol w="542200"/>
                <a:gridCol w="542200"/>
                <a:gridCol w="542200"/>
                <a:gridCol w="542200"/>
                <a:gridCol w="5422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4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5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8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6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9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677" name="Google Shape;677;p61"/>
          <p:cNvSpPr/>
          <p:nvPr/>
        </p:nvSpPr>
        <p:spPr>
          <a:xfrm>
            <a:off x="2806450" y="2033913"/>
            <a:ext cx="1118400" cy="73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Flatten</a:t>
            </a:r>
            <a:endParaRPr/>
          </a:p>
        </p:txBody>
      </p:sp>
      <p:sp>
        <p:nvSpPr>
          <p:cNvPr id="678" name="Google Shape;678;p61"/>
          <p:cNvSpPr txBox="1"/>
          <p:nvPr/>
        </p:nvSpPr>
        <p:spPr>
          <a:xfrm>
            <a:off x="1497375" y="1273975"/>
            <a:ext cx="5943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cnn.add(tf.keras.layers.Flatten())</a:t>
            </a:r>
            <a:endParaRPr sz="19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79" name="Google Shape;679;p61"/>
          <p:cNvSpPr txBox="1"/>
          <p:nvPr/>
        </p:nvSpPr>
        <p:spPr>
          <a:xfrm>
            <a:off x="1497375" y="3198550"/>
            <a:ext cx="712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(12, 12, 64)		=&gt;				(9216, )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</a:t>
            </a:r>
            <a:r>
              <a:rPr lang="ko"/>
              <a:t>azel</a:t>
            </a:r>
            <a:endParaRPr/>
          </a:p>
        </p:txBody>
      </p:sp>
      <p:sp>
        <p:nvSpPr>
          <p:cNvPr id="303" name="Google Shape;303;p17"/>
          <p:cNvSpPr txBox="1"/>
          <p:nvPr>
            <p:ph idx="1" type="body"/>
          </p:nvPr>
        </p:nvSpPr>
        <p:spPr>
          <a:xfrm>
            <a:off x="1388625" y="1430350"/>
            <a:ext cx="6366900" cy="3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500"/>
              <a:buChar char="●"/>
            </a:pPr>
            <a:r>
              <a:rPr lang="ko" sz="1500"/>
              <a:t>Google에서 개발한 빌드 시스템,  내부적으로 빌드 도구인 Blaze를 사용함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ko" sz="1500"/>
              <a:t>소프트웨어 빌드 및 테스트 자동화를 가능하게 하는 오픈 소스 도구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ko" sz="1500">
                <a:uFill>
                  <a:noFill/>
                </a:uFill>
                <a:hlinkClick r:id="rId3"/>
              </a:rPr>
              <a:t>Make</a:t>
            </a:r>
            <a:r>
              <a:rPr lang="ko" sz="1500"/>
              <a:t>, </a:t>
            </a:r>
            <a:r>
              <a:rPr lang="ko" sz="1500">
                <a:uFill>
                  <a:noFill/>
                </a:uFill>
                <a:hlinkClick r:id="rId4"/>
              </a:rPr>
              <a:t>Apache Ant</a:t>
            </a:r>
            <a:r>
              <a:rPr lang="ko" sz="1500"/>
              <a:t> 또는 </a:t>
            </a:r>
            <a:r>
              <a:rPr lang="ko" sz="1500">
                <a:uFill>
                  <a:noFill/>
                </a:uFill>
                <a:hlinkClick r:id="rId5"/>
              </a:rPr>
              <a:t>Apache Maven</a:t>
            </a:r>
            <a:r>
              <a:rPr lang="ko" sz="1500"/>
              <a:t>과 같은 빌드 및 테스트 툴</a:t>
            </a:r>
            <a:endParaRPr baseline="30000"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ko" sz="1500"/>
              <a:t>빌드 속도, 정확성 및 재현성에 중점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ko" sz="1500"/>
              <a:t>병렬화를 사용하여 빌드 프로세스의 부분적 가속화</a:t>
            </a:r>
            <a:endParaRPr sz="105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62"/>
          <p:cNvSpPr txBox="1"/>
          <p:nvPr>
            <p:ph idx="1" type="body"/>
          </p:nvPr>
        </p:nvSpPr>
        <p:spPr>
          <a:xfrm>
            <a:off x="1388625" y="3751225"/>
            <a:ext cx="6366900" cy="11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068"/>
              <a:t>Dense는 입력과 출력을 연결해주는 역할을 하며 입력층과 출력 층의 연결선이 존재한다.</a:t>
            </a:r>
            <a:endParaRPr sz="406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4068"/>
              <a:t> Parameter</a:t>
            </a:r>
            <a:endParaRPr sz="4068"/>
          </a:p>
          <a:p>
            <a:pPr indent="-293183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ko" sz="4068"/>
              <a:t>첫번째 인수: 출력 노드 수</a:t>
            </a:r>
            <a:endParaRPr sz="4068"/>
          </a:p>
          <a:p>
            <a:pPr indent="-29318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ko" sz="4068"/>
              <a:t>activation: 활성화 함수</a:t>
            </a:r>
            <a:endParaRPr sz="4068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685" name="Google Shape;685;p62"/>
          <p:cNvGrpSpPr/>
          <p:nvPr/>
        </p:nvGrpSpPr>
        <p:grpSpPr>
          <a:xfrm>
            <a:off x="411550" y="308575"/>
            <a:ext cx="8321050" cy="731400"/>
            <a:chOff x="411475" y="732250"/>
            <a:chExt cx="8321050" cy="731400"/>
          </a:xfrm>
        </p:grpSpPr>
        <p:sp>
          <p:nvSpPr>
            <p:cNvPr id="686" name="Google Shape;686;p62"/>
            <p:cNvSpPr/>
            <p:nvPr/>
          </p:nvSpPr>
          <p:spPr>
            <a:xfrm>
              <a:off x="1417325" y="732250"/>
              <a:ext cx="1005900" cy="731400"/>
            </a:xfrm>
            <a:prstGeom prst="homePlate">
              <a:avLst>
                <a:gd fmla="val 50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/>
                <a:t>Conv2D</a:t>
              </a:r>
              <a:endParaRPr sz="1300"/>
            </a:p>
          </p:txBody>
        </p:sp>
        <p:sp>
          <p:nvSpPr>
            <p:cNvPr id="687" name="Google Shape;687;p62"/>
            <p:cNvSpPr/>
            <p:nvPr/>
          </p:nvSpPr>
          <p:spPr>
            <a:xfrm>
              <a:off x="2423175" y="732250"/>
              <a:ext cx="1005900" cy="731400"/>
            </a:xfrm>
            <a:prstGeom prst="homePlate">
              <a:avLst>
                <a:gd fmla="val 50000" name="adj"/>
              </a:avLst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/>
                <a:t>MaxPool2D</a:t>
              </a:r>
              <a:endParaRPr sz="900"/>
            </a:p>
          </p:txBody>
        </p:sp>
        <p:sp>
          <p:nvSpPr>
            <p:cNvPr id="688" name="Google Shape;688;p62"/>
            <p:cNvSpPr/>
            <p:nvPr/>
          </p:nvSpPr>
          <p:spPr>
            <a:xfrm>
              <a:off x="3429025" y="732250"/>
              <a:ext cx="1097400" cy="731400"/>
            </a:xfrm>
            <a:prstGeom prst="homePlate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Dropout</a:t>
              </a:r>
              <a:endParaRPr/>
            </a:p>
          </p:txBody>
        </p:sp>
        <p:sp>
          <p:nvSpPr>
            <p:cNvPr id="689" name="Google Shape;689;p62"/>
            <p:cNvSpPr/>
            <p:nvPr/>
          </p:nvSpPr>
          <p:spPr>
            <a:xfrm>
              <a:off x="4526425" y="732250"/>
              <a:ext cx="1097400" cy="731400"/>
            </a:xfrm>
            <a:prstGeom prst="homePlate">
              <a:avLst>
                <a:gd fmla="val 50000" name="adj"/>
              </a:avLst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Flatten</a:t>
              </a:r>
              <a:endParaRPr/>
            </a:p>
          </p:txBody>
        </p:sp>
        <p:sp>
          <p:nvSpPr>
            <p:cNvPr id="690" name="Google Shape;690;p62"/>
            <p:cNvSpPr/>
            <p:nvPr/>
          </p:nvSpPr>
          <p:spPr>
            <a:xfrm>
              <a:off x="5623725" y="732250"/>
              <a:ext cx="1005900" cy="731400"/>
            </a:xfrm>
            <a:prstGeom prst="homePlate">
              <a:avLst>
                <a:gd fmla="val 50000" name="adj"/>
              </a:avLst>
            </a:prstGeom>
            <a:solidFill>
              <a:srgbClr val="F6B26B"/>
            </a:solidFill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Dense</a:t>
              </a:r>
              <a:endParaRPr/>
            </a:p>
          </p:txBody>
        </p:sp>
        <p:sp>
          <p:nvSpPr>
            <p:cNvPr id="691" name="Google Shape;691;p62"/>
            <p:cNvSpPr/>
            <p:nvPr/>
          </p:nvSpPr>
          <p:spPr>
            <a:xfrm>
              <a:off x="6660025" y="732250"/>
              <a:ext cx="1036200" cy="731400"/>
            </a:xfrm>
            <a:prstGeom prst="homePlate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Dropout</a:t>
              </a:r>
              <a:endParaRPr/>
            </a:p>
          </p:txBody>
        </p:sp>
        <p:sp>
          <p:nvSpPr>
            <p:cNvPr id="692" name="Google Shape;692;p62"/>
            <p:cNvSpPr/>
            <p:nvPr/>
          </p:nvSpPr>
          <p:spPr>
            <a:xfrm>
              <a:off x="411475" y="732250"/>
              <a:ext cx="1005900" cy="731400"/>
            </a:xfrm>
            <a:prstGeom prst="homePlate">
              <a:avLst>
                <a:gd fmla="val 50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/>
                <a:t>Conv2D</a:t>
              </a:r>
              <a:endParaRPr sz="1300"/>
            </a:p>
          </p:txBody>
        </p:sp>
        <p:sp>
          <p:nvSpPr>
            <p:cNvPr id="693" name="Google Shape;693;p62"/>
            <p:cNvSpPr/>
            <p:nvPr/>
          </p:nvSpPr>
          <p:spPr>
            <a:xfrm>
              <a:off x="7696325" y="732250"/>
              <a:ext cx="1036200" cy="731400"/>
            </a:xfrm>
            <a:prstGeom prst="homePlate">
              <a:avLst>
                <a:gd fmla="val 50000" name="adj"/>
              </a:avLst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Dense</a:t>
              </a:r>
              <a:endParaRPr/>
            </a:p>
          </p:txBody>
        </p:sp>
      </p:grpSp>
      <p:pic>
        <p:nvPicPr>
          <p:cNvPr id="694" name="Google Shape;69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5938" y="1406788"/>
            <a:ext cx="5732124" cy="417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0325" y="1918900"/>
            <a:ext cx="2972125" cy="182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0" name="Google Shape;700;p63"/>
          <p:cNvGrpSpPr/>
          <p:nvPr/>
        </p:nvGrpSpPr>
        <p:grpSpPr>
          <a:xfrm>
            <a:off x="411475" y="341250"/>
            <a:ext cx="8321050" cy="731400"/>
            <a:chOff x="411475" y="732250"/>
            <a:chExt cx="8321050" cy="731400"/>
          </a:xfrm>
        </p:grpSpPr>
        <p:sp>
          <p:nvSpPr>
            <p:cNvPr id="701" name="Google Shape;701;p63"/>
            <p:cNvSpPr/>
            <p:nvPr/>
          </p:nvSpPr>
          <p:spPr>
            <a:xfrm>
              <a:off x="1417325" y="732250"/>
              <a:ext cx="1005900" cy="731400"/>
            </a:xfrm>
            <a:prstGeom prst="homePlate">
              <a:avLst>
                <a:gd fmla="val 50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/>
                <a:t>Conv2D</a:t>
              </a:r>
              <a:endParaRPr sz="1300"/>
            </a:p>
          </p:txBody>
        </p:sp>
        <p:sp>
          <p:nvSpPr>
            <p:cNvPr id="702" name="Google Shape;702;p63"/>
            <p:cNvSpPr/>
            <p:nvPr/>
          </p:nvSpPr>
          <p:spPr>
            <a:xfrm>
              <a:off x="2423175" y="732250"/>
              <a:ext cx="1005900" cy="731400"/>
            </a:xfrm>
            <a:prstGeom prst="homePlate">
              <a:avLst>
                <a:gd fmla="val 50000" name="adj"/>
              </a:avLst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/>
                <a:t>MaxPool2D</a:t>
              </a:r>
              <a:endParaRPr sz="900"/>
            </a:p>
          </p:txBody>
        </p:sp>
        <p:sp>
          <p:nvSpPr>
            <p:cNvPr id="703" name="Google Shape;703;p63"/>
            <p:cNvSpPr/>
            <p:nvPr/>
          </p:nvSpPr>
          <p:spPr>
            <a:xfrm>
              <a:off x="3429025" y="732250"/>
              <a:ext cx="1097400" cy="731400"/>
            </a:xfrm>
            <a:prstGeom prst="homePlate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Dropout</a:t>
              </a:r>
              <a:endParaRPr/>
            </a:p>
          </p:txBody>
        </p:sp>
        <p:sp>
          <p:nvSpPr>
            <p:cNvPr id="704" name="Google Shape;704;p63"/>
            <p:cNvSpPr/>
            <p:nvPr/>
          </p:nvSpPr>
          <p:spPr>
            <a:xfrm>
              <a:off x="4526425" y="732250"/>
              <a:ext cx="1097400" cy="731400"/>
            </a:xfrm>
            <a:prstGeom prst="homePlate">
              <a:avLst>
                <a:gd fmla="val 50000" name="adj"/>
              </a:avLst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Flatten</a:t>
              </a:r>
              <a:endParaRPr/>
            </a:p>
          </p:txBody>
        </p:sp>
        <p:sp>
          <p:nvSpPr>
            <p:cNvPr id="705" name="Google Shape;705;p63"/>
            <p:cNvSpPr/>
            <p:nvPr/>
          </p:nvSpPr>
          <p:spPr>
            <a:xfrm>
              <a:off x="5623725" y="732250"/>
              <a:ext cx="1005900" cy="731400"/>
            </a:xfrm>
            <a:prstGeom prst="homePlate">
              <a:avLst>
                <a:gd fmla="val 50000" name="adj"/>
              </a:avLst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Dense</a:t>
              </a:r>
              <a:endParaRPr/>
            </a:p>
          </p:txBody>
        </p:sp>
        <p:sp>
          <p:nvSpPr>
            <p:cNvPr id="706" name="Google Shape;706;p63"/>
            <p:cNvSpPr/>
            <p:nvPr/>
          </p:nvSpPr>
          <p:spPr>
            <a:xfrm>
              <a:off x="6660025" y="732250"/>
              <a:ext cx="1036200" cy="731400"/>
            </a:xfrm>
            <a:prstGeom prst="homePlate">
              <a:avLst>
                <a:gd fmla="val 50000" name="adj"/>
              </a:avLst>
            </a:prstGeom>
            <a:solidFill>
              <a:srgbClr val="93C47D"/>
            </a:solidFill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Dropout</a:t>
              </a:r>
              <a:endParaRPr/>
            </a:p>
          </p:txBody>
        </p:sp>
        <p:sp>
          <p:nvSpPr>
            <p:cNvPr id="707" name="Google Shape;707;p63"/>
            <p:cNvSpPr/>
            <p:nvPr/>
          </p:nvSpPr>
          <p:spPr>
            <a:xfrm>
              <a:off x="411475" y="732250"/>
              <a:ext cx="1005900" cy="731400"/>
            </a:xfrm>
            <a:prstGeom prst="homePlate">
              <a:avLst>
                <a:gd fmla="val 50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/>
                <a:t>Conv2D</a:t>
              </a:r>
              <a:endParaRPr sz="1300"/>
            </a:p>
          </p:txBody>
        </p:sp>
        <p:sp>
          <p:nvSpPr>
            <p:cNvPr id="708" name="Google Shape;708;p63"/>
            <p:cNvSpPr/>
            <p:nvPr/>
          </p:nvSpPr>
          <p:spPr>
            <a:xfrm>
              <a:off x="7696325" y="732250"/>
              <a:ext cx="1036200" cy="731400"/>
            </a:xfrm>
            <a:prstGeom prst="homePlate">
              <a:avLst>
                <a:gd fmla="val 50000" name="adj"/>
              </a:avLst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Dense</a:t>
              </a:r>
              <a:endParaRPr/>
            </a:p>
          </p:txBody>
        </p:sp>
      </p:grpSp>
      <p:sp>
        <p:nvSpPr>
          <p:cNvPr id="709" name="Google Shape;709;p63"/>
          <p:cNvSpPr txBox="1"/>
          <p:nvPr>
            <p:ph idx="1" type="body"/>
          </p:nvPr>
        </p:nvSpPr>
        <p:spPr>
          <a:xfrm>
            <a:off x="1388625" y="2462775"/>
            <a:ext cx="6366900" cy="23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Dropout layer는 입력 데이터 중 무작위로 rate비율만큼 특정 노드를 0으로 만들어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넘긴다. 이러한 점은 모델의 과적합(overfitting)을 방지한다.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63"/>
          <p:cNvSpPr txBox="1"/>
          <p:nvPr/>
        </p:nvSpPr>
        <p:spPr>
          <a:xfrm>
            <a:off x="1597050" y="1656375"/>
            <a:ext cx="594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cnn.add(tf.keras.layers.Dropout(</a:t>
            </a:r>
            <a:r>
              <a:rPr lang="ko" sz="1800">
                <a:solidFill>
                  <a:srgbClr val="AA492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rate</a:t>
            </a:r>
            <a:r>
              <a:rPr lang="ko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18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lang="ko" sz="1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8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5" name="Google Shape;715;p64"/>
          <p:cNvGrpSpPr/>
          <p:nvPr/>
        </p:nvGrpSpPr>
        <p:grpSpPr>
          <a:xfrm>
            <a:off x="411475" y="330350"/>
            <a:ext cx="8321050" cy="731400"/>
            <a:chOff x="411475" y="732250"/>
            <a:chExt cx="8321050" cy="731400"/>
          </a:xfrm>
        </p:grpSpPr>
        <p:sp>
          <p:nvSpPr>
            <p:cNvPr id="716" name="Google Shape;716;p64"/>
            <p:cNvSpPr/>
            <p:nvPr/>
          </p:nvSpPr>
          <p:spPr>
            <a:xfrm>
              <a:off x="1417325" y="732250"/>
              <a:ext cx="1005900" cy="731400"/>
            </a:xfrm>
            <a:prstGeom prst="homePlate">
              <a:avLst>
                <a:gd fmla="val 50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/>
                <a:t>Conv2D</a:t>
              </a:r>
              <a:endParaRPr sz="1300"/>
            </a:p>
          </p:txBody>
        </p:sp>
        <p:sp>
          <p:nvSpPr>
            <p:cNvPr id="717" name="Google Shape;717;p64"/>
            <p:cNvSpPr/>
            <p:nvPr/>
          </p:nvSpPr>
          <p:spPr>
            <a:xfrm>
              <a:off x="2423175" y="732250"/>
              <a:ext cx="1005900" cy="731400"/>
            </a:xfrm>
            <a:prstGeom prst="homePlate">
              <a:avLst>
                <a:gd fmla="val 50000" name="adj"/>
              </a:avLst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/>
                <a:t>MaxPool2D</a:t>
              </a:r>
              <a:endParaRPr sz="900"/>
            </a:p>
          </p:txBody>
        </p:sp>
        <p:sp>
          <p:nvSpPr>
            <p:cNvPr id="718" name="Google Shape;718;p64"/>
            <p:cNvSpPr/>
            <p:nvPr/>
          </p:nvSpPr>
          <p:spPr>
            <a:xfrm>
              <a:off x="3429025" y="732250"/>
              <a:ext cx="1097400" cy="731400"/>
            </a:xfrm>
            <a:prstGeom prst="homePlate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Dropout</a:t>
              </a:r>
              <a:endParaRPr/>
            </a:p>
          </p:txBody>
        </p:sp>
        <p:sp>
          <p:nvSpPr>
            <p:cNvPr id="719" name="Google Shape;719;p64"/>
            <p:cNvSpPr/>
            <p:nvPr/>
          </p:nvSpPr>
          <p:spPr>
            <a:xfrm>
              <a:off x="4526425" y="732250"/>
              <a:ext cx="1097400" cy="731400"/>
            </a:xfrm>
            <a:prstGeom prst="homePlate">
              <a:avLst>
                <a:gd fmla="val 50000" name="adj"/>
              </a:avLst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Flatten</a:t>
              </a:r>
              <a:endParaRPr/>
            </a:p>
          </p:txBody>
        </p:sp>
        <p:sp>
          <p:nvSpPr>
            <p:cNvPr id="720" name="Google Shape;720;p64"/>
            <p:cNvSpPr/>
            <p:nvPr/>
          </p:nvSpPr>
          <p:spPr>
            <a:xfrm>
              <a:off x="5623725" y="732250"/>
              <a:ext cx="1005900" cy="731400"/>
            </a:xfrm>
            <a:prstGeom prst="homePlate">
              <a:avLst>
                <a:gd fmla="val 50000" name="adj"/>
              </a:avLst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Dense</a:t>
              </a:r>
              <a:endParaRPr/>
            </a:p>
          </p:txBody>
        </p:sp>
        <p:sp>
          <p:nvSpPr>
            <p:cNvPr id="721" name="Google Shape;721;p64"/>
            <p:cNvSpPr/>
            <p:nvPr/>
          </p:nvSpPr>
          <p:spPr>
            <a:xfrm>
              <a:off x="6660025" y="732250"/>
              <a:ext cx="1036200" cy="731400"/>
            </a:xfrm>
            <a:prstGeom prst="homePlate">
              <a:avLst>
                <a:gd fmla="val 50000" name="adj"/>
              </a:avLst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Dropout</a:t>
              </a:r>
              <a:endParaRPr/>
            </a:p>
          </p:txBody>
        </p:sp>
        <p:sp>
          <p:nvSpPr>
            <p:cNvPr id="722" name="Google Shape;722;p64"/>
            <p:cNvSpPr/>
            <p:nvPr/>
          </p:nvSpPr>
          <p:spPr>
            <a:xfrm>
              <a:off x="411475" y="732250"/>
              <a:ext cx="1005900" cy="731400"/>
            </a:xfrm>
            <a:prstGeom prst="homePlate">
              <a:avLst>
                <a:gd fmla="val 50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/>
                <a:t>Conv2D</a:t>
              </a:r>
              <a:endParaRPr sz="1300"/>
            </a:p>
          </p:txBody>
        </p:sp>
        <p:sp>
          <p:nvSpPr>
            <p:cNvPr id="723" name="Google Shape;723;p64"/>
            <p:cNvSpPr/>
            <p:nvPr/>
          </p:nvSpPr>
          <p:spPr>
            <a:xfrm>
              <a:off x="7696325" y="732250"/>
              <a:ext cx="1036200" cy="731400"/>
            </a:xfrm>
            <a:prstGeom prst="homePlate">
              <a:avLst>
                <a:gd fmla="val 50000" name="adj"/>
              </a:avLst>
            </a:prstGeom>
            <a:solidFill>
              <a:srgbClr val="F6B26B"/>
            </a:solidFill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Dense</a:t>
              </a:r>
              <a:endParaRPr/>
            </a:p>
          </p:txBody>
        </p:sp>
      </p:grpSp>
      <p:pic>
        <p:nvPicPr>
          <p:cNvPr id="724" name="Google Shape;72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875" y="1605150"/>
            <a:ext cx="5731951" cy="498025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64"/>
          <p:cNvSpPr txBox="1"/>
          <p:nvPr>
            <p:ph idx="1" type="body"/>
          </p:nvPr>
        </p:nvSpPr>
        <p:spPr>
          <a:xfrm>
            <a:off x="1388550" y="2440975"/>
            <a:ext cx="6366900" cy="24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마지막 layer를 통하여 10개의 결과가 출력된다.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 Parameter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ko"/>
              <a:t>첫번째 인수: 출력 노드 수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"/>
              <a:t>activation: 활성화 함수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ko"/>
              <a:t>softmax: 확률 데이터, 결과물의 수치의 합은 언제나 1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65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CNN compile</a:t>
            </a:r>
            <a:endParaRPr/>
          </a:p>
        </p:txBody>
      </p:sp>
      <p:pic>
        <p:nvPicPr>
          <p:cNvPr id="731" name="Google Shape;73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950" y="1522433"/>
            <a:ext cx="5928100" cy="1049317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65"/>
          <p:cNvSpPr txBox="1"/>
          <p:nvPr>
            <p:ph idx="1" type="body"/>
          </p:nvPr>
        </p:nvSpPr>
        <p:spPr>
          <a:xfrm>
            <a:off x="1388550" y="2783025"/>
            <a:ext cx="6366900" cy="21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 Parameter</a:t>
            </a:r>
            <a:endParaRPr/>
          </a:p>
          <a:p>
            <a:pPr indent="-304958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ko"/>
              <a:t>loss: 손실함수 -&gt; 예측값과 실제값의 차이를 나타내는 지표</a:t>
            </a:r>
            <a:endParaRPr/>
          </a:p>
          <a:p>
            <a:pPr indent="-293211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ko"/>
              <a:t>sparse_categorical_crossentropy: 다중 분류 손실함수</a:t>
            </a:r>
            <a:endParaRPr/>
          </a:p>
          <a:p>
            <a:pPr indent="-30495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ko"/>
              <a:t>optimizer: 훈련 과정 설정</a:t>
            </a:r>
            <a:endParaRPr/>
          </a:p>
          <a:p>
            <a:pPr indent="-30495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ko"/>
              <a:t>metrics: 훈련 과정 모니터링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6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CNN 학습</a:t>
            </a:r>
            <a:endParaRPr/>
          </a:p>
        </p:txBody>
      </p:sp>
      <p:pic>
        <p:nvPicPr>
          <p:cNvPr id="738" name="Google Shape;73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400" y="1368938"/>
            <a:ext cx="5601200" cy="1359475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66"/>
          <p:cNvSpPr txBox="1"/>
          <p:nvPr>
            <p:ph idx="1" type="body"/>
          </p:nvPr>
        </p:nvSpPr>
        <p:spPr>
          <a:xfrm>
            <a:off x="1388550" y="2783025"/>
            <a:ext cx="6366900" cy="21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 Parameter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ko"/>
              <a:t>batch_size: 한번에 들어가는 데이터 수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"/>
              <a:t>epochs: 반복 수 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"/>
              <a:t>validation_data: 검증 데이터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67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결과</a:t>
            </a:r>
            <a:endParaRPr/>
          </a:p>
        </p:txBody>
      </p:sp>
      <p:pic>
        <p:nvPicPr>
          <p:cNvPr id="745" name="Google Shape;74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9450" y="2333975"/>
            <a:ext cx="5981700" cy="56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9100" y="1539938"/>
            <a:ext cx="4205950" cy="56525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67"/>
          <p:cNvSpPr txBox="1"/>
          <p:nvPr>
            <p:ph idx="1" type="body"/>
          </p:nvPr>
        </p:nvSpPr>
        <p:spPr>
          <a:xfrm>
            <a:off x="1388550" y="3128000"/>
            <a:ext cx="6366900" cy="18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99.3% 확률의 정확성을 보인다.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68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custom-op</a:t>
            </a:r>
            <a:endParaRPr/>
          </a:p>
        </p:txBody>
      </p:sp>
      <p:sp>
        <p:nvSpPr>
          <p:cNvPr id="753" name="Google Shape;753;p68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69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custom-op</a:t>
            </a:r>
            <a:endParaRPr/>
          </a:p>
        </p:txBody>
      </p:sp>
      <p:sp>
        <p:nvSpPr>
          <p:cNvPr id="759" name="Google Shape;759;p69"/>
          <p:cNvSpPr txBox="1"/>
          <p:nvPr>
            <p:ph idx="1" type="body"/>
          </p:nvPr>
        </p:nvSpPr>
        <p:spPr>
          <a:xfrm>
            <a:off x="415475" y="1311150"/>
            <a:ext cx="8209500" cy="3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tensorflow의 사용자 정의 op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기존 ops의 구성으로 작업을 표현하는 것은 쉽지 않거나 불가능할 때</a:t>
            </a:r>
            <a:endParaRPr sz="1400"/>
          </a:p>
          <a:p>
            <a:pPr indent="0" lvl="0" marL="4572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90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기존 구성으로 연산을 표현하는 것이 비효율적일 때</a:t>
            </a:r>
            <a:endParaRPr sz="1400"/>
          </a:p>
          <a:p>
            <a:pPr indent="0" lvl="0" marL="4572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90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사용자가 미래의 컴파일러에서 융합이 어려운 프리미티브의 구성을 수동으로 융합하려 할 때</a:t>
            </a:r>
            <a:endParaRPr sz="14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70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custom-op</a:t>
            </a:r>
            <a:endParaRPr/>
          </a:p>
        </p:txBody>
      </p:sp>
      <p:graphicFrame>
        <p:nvGraphicFramePr>
          <p:cNvPr id="765" name="Google Shape;765;p70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{4B8380EC-9AC2-4AB2-A70A-007CCB9AEE9D}</a:tableStyleId>
              </a:tblPr>
              <a:tblGrid>
                <a:gridCol w="1496050"/>
                <a:gridCol w="2957450"/>
                <a:gridCol w="2785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CPU custom op</a:t>
                      </a:r>
                      <a:endParaRPr b="1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GPU custom op</a:t>
                      </a:r>
                      <a:endParaRPr b="1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TF nightly</a:t>
                      </a:r>
                      <a:endParaRPr b="1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nightly-custom-op-ubuntu16</a:t>
                      </a:r>
                      <a:endParaRPr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nightly-custom-op-gpu-ubuntu16</a:t>
                      </a:r>
                      <a:endParaRPr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TF &gt;= 2.3</a:t>
                      </a:r>
                      <a:endParaRPr b="1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2.3.0-custom-op-ubuntu16</a:t>
                      </a:r>
                      <a:endParaRPr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2.3.0-custom-op-gpu-ubuntu16</a:t>
                      </a:r>
                      <a:endParaRPr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TF 1.5 2.0</a:t>
                      </a:r>
                      <a:endParaRPr b="1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custom-op-ubuntu-cuda10.0</a:t>
                      </a:r>
                      <a:endParaRPr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custom-op-gpu-ubuntu16</a:t>
                      </a:r>
                      <a:endParaRPr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TF &lt;= 1.4</a:t>
                      </a:r>
                      <a:endParaRPr b="1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custom-op-ubuntu14</a:t>
                      </a:r>
                      <a:endParaRPr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custom-op-gpu-ubuntu14</a:t>
                      </a:r>
                      <a:endParaRPr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66" name="Google Shape;766;p70"/>
          <p:cNvSpPr txBox="1"/>
          <p:nvPr>
            <p:ph idx="1" type="body"/>
          </p:nvPr>
        </p:nvSpPr>
        <p:spPr>
          <a:xfrm>
            <a:off x="952500" y="4019025"/>
            <a:ext cx="72390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lang="ko"/>
              <a:t>tf-nightly</a:t>
            </a:r>
            <a:r>
              <a:rPr lang="ko" sz="1500"/>
              <a:t>: 개발(develop)중인 버전의 텐서플로우</a:t>
            </a:r>
            <a:endParaRPr/>
          </a:p>
        </p:txBody>
      </p:sp>
      <p:sp>
        <p:nvSpPr>
          <p:cNvPr id="767" name="Google Shape;767;p70"/>
          <p:cNvSpPr txBox="1"/>
          <p:nvPr>
            <p:ph idx="1" type="body"/>
          </p:nvPr>
        </p:nvSpPr>
        <p:spPr>
          <a:xfrm>
            <a:off x="952500" y="1191350"/>
            <a:ext cx="72390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/>
              <a:t>docker 이미지 파일</a:t>
            </a:r>
            <a:endParaRPr b="1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71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docker</a:t>
            </a:r>
            <a:endParaRPr/>
          </a:p>
        </p:txBody>
      </p:sp>
      <p:sp>
        <p:nvSpPr>
          <p:cNvPr id="773" name="Google Shape;773;p71"/>
          <p:cNvSpPr txBox="1"/>
          <p:nvPr>
            <p:ph idx="1" type="body"/>
          </p:nvPr>
        </p:nvSpPr>
        <p:spPr>
          <a:xfrm>
            <a:off x="415475" y="1311150"/>
            <a:ext cx="5874300" cy="3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프로세스 격리 기술들을 사용해 컨테이너로 실행하고 관리하는 오픈 소스 프로젝트</a:t>
            </a:r>
            <a:endParaRPr sz="14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2349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0"/>
              <a:buChar char="●"/>
            </a:pPr>
            <a:r>
              <a:t/>
            </a:r>
            <a:endParaRPr sz="1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컨테이너에는 라이브러리, 시스템 도구, 코드, 런타임 등 소프트웨어를 실행하는 데 필요한 것들을 포함</a:t>
            </a:r>
            <a:endParaRPr sz="14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2349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0"/>
              <a:buChar char="●"/>
            </a:pPr>
            <a:r>
              <a:t/>
            </a:r>
            <a:endParaRPr sz="1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컨테이너를 매우 가벼운 모듈식 가상 머신처럼 다룰 수 있음</a:t>
            </a:r>
            <a:endParaRPr sz="1400"/>
          </a:p>
        </p:txBody>
      </p:sp>
      <p:pic>
        <p:nvPicPr>
          <p:cNvPr id="774" name="Google Shape;77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3600" y="1311150"/>
            <a:ext cx="2124950" cy="192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8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300"/>
              <a:t>bazelisk</a:t>
            </a:r>
            <a:endParaRPr/>
          </a:p>
        </p:txBody>
      </p:sp>
      <p:sp>
        <p:nvSpPr>
          <p:cNvPr id="309" name="Google Shape;309;p18"/>
          <p:cNvSpPr/>
          <p:nvPr/>
        </p:nvSpPr>
        <p:spPr>
          <a:xfrm>
            <a:off x="655950" y="2605525"/>
            <a:ext cx="7832100" cy="1621800"/>
          </a:xfrm>
          <a:prstGeom prst="roundRect">
            <a:avLst>
              <a:gd fmla="val 8600" name="adj"/>
            </a:avLst>
          </a:prstGeom>
          <a:solidFill>
            <a:srgbClr val="F9FBFF">
              <a:alpha val="86830"/>
            </a:srgbClr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212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&gt; </a:t>
            </a:r>
            <a:r>
              <a:rPr lang="ko"/>
              <a:t>wget https ://github.com/bazelbuild/bazelisk/releases/download/v1.8.1/bazelisk-linux-amd64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&gt; </a:t>
            </a:r>
            <a:r>
              <a:rPr lang="ko"/>
              <a:t>chmod +x bazelisk-linux-amd64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&gt; </a:t>
            </a:r>
            <a:r>
              <a:rPr lang="ko"/>
              <a:t>sudo mv bazelisk-linux-amd64 /usr/local/bin/bazel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212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0" name="Google Shape;310;p18"/>
          <p:cNvSpPr txBox="1"/>
          <p:nvPr>
            <p:ph idx="1" type="body"/>
          </p:nvPr>
        </p:nvSpPr>
        <p:spPr>
          <a:xfrm>
            <a:off x="975825" y="1473000"/>
            <a:ext cx="7192500" cy="8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500"/>
              <a:t>bazelisk는 Tensorflow의 적절한 bazel버전을 자동으로 설치하는 프로그램이며  해당 명령어를 리눅스 터미널에 입력하면 된다.</a:t>
            </a:r>
            <a:endParaRPr sz="15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72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install docker</a:t>
            </a:r>
            <a:endParaRPr/>
          </a:p>
        </p:txBody>
      </p:sp>
      <p:sp>
        <p:nvSpPr>
          <p:cNvPr id="780" name="Google Shape;780;p72"/>
          <p:cNvSpPr txBox="1"/>
          <p:nvPr>
            <p:ph idx="1" type="body"/>
          </p:nvPr>
        </p:nvSpPr>
        <p:spPr>
          <a:xfrm>
            <a:off x="656300" y="1430350"/>
            <a:ext cx="7099200" cy="3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ubuntu 20.04 기준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72"/>
          <p:cNvSpPr/>
          <p:nvPr/>
        </p:nvSpPr>
        <p:spPr>
          <a:xfrm>
            <a:off x="656300" y="1806850"/>
            <a:ext cx="7572000" cy="2391000"/>
          </a:xfrm>
          <a:prstGeom prst="roundRect">
            <a:avLst>
              <a:gd fmla="val 10295" name="adj"/>
            </a:avLst>
          </a:prstGeom>
          <a:solidFill>
            <a:srgbClr val="F9FBFF">
              <a:alpha val="86830"/>
            </a:srgbClr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$ </a:t>
            </a:r>
            <a:r>
              <a:rPr lang="ko">
                <a:solidFill>
                  <a:srgbClr val="658B00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ko">
                <a:solidFill>
                  <a:srgbClr val="658B00"/>
                </a:solidFill>
                <a:latin typeface="Nunito"/>
                <a:ea typeface="Nunito"/>
                <a:cs typeface="Nunito"/>
                <a:sym typeface="Nunito"/>
              </a:rPr>
              <a:t>udo </a:t>
            </a:r>
            <a:r>
              <a:rPr lang="ko">
                <a:latin typeface="Nunito"/>
                <a:ea typeface="Nunito"/>
                <a:cs typeface="Nunito"/>
                <a:sym typeface="Nunito"/>
              </a:rPr>
              <a:t>apt-get update 	# 설치 가능한 리스트를 최신화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$ </a:t>
            </a:r>
            <a:r>
              <a:rPr lang="ko">
                <a:solidFill>
                  <a:srgbClr val="658B00"/>
                </a:solidFill>
                <a:latin typeface="Nunito"/>
                <a:ea typeface="Nunito"/>
                <a:cs typeface="Nunito"/>
                <a:sym typeface="Nunito"/>
              </a:rPr>
              <a:t>sudo </a:t>
            </a:r>
            <a:r>
              <a:rPr lang="ko">
                <a:latin typeface="Nunito"/>
                <a:ea typeface="Nunito"/>
                <a:cs typeface="Nunito"/>
                <a:sym typeface="Nunito"/>
              </a:rPr>
              <a:t>ap</a:t>
            </a:r>
            <a:r>
              <a:rPr lang="ko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t-get install \ 	# 아래 패키지 설치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   	ca-certificates \		# 자격 인증 패키지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   	curl \				# url 요청 패키지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   	gnupg \			# 통신 보안 패키지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   	lsb-release			# 배포판 확인 패키</a:t>
            </a:r>
            <a:r>
              <a:rPr lang="ko">
                <a:latin typeface="Nunito"/>
                <a:ea typeface="Nunito"/>
                <a:cs typeface="Nunito"/>
                <a:sym typeface="Nunito"/>
              </a:rPr>
              <a:t>비</a:t>
            </a:r>
            <a:endParaRPr>
              <a:solidFill>
                <a:srgbClr val="20212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73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install docker</a:t>
            </a:r>
            <a:endParaRPr/>
          </a:p>
        </p:txBody>
      </p:sp>
      <p:sp>
        <p:nvSpPr>
          <p:cNvPr id="787" name="Google Shape;787;p73"/>
          <p:cNvSpPr txBox="1"/>
          <p:nvPr>
            <p:ph idx="1" type="body"/>
          </p:nvPr>
        </p:nvSpPr>
        <p:spPr>
          <a:xfrm>
            <a:off x="656300" y="1430350"/>
            <a:ext cx="70992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docker의 공식 gpg키 추가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73"/>
          <p:cNvSpPr/>
          <p:nvPr/>
        </p:nvSpPr>
        <p:spPr>
          <a:xfrm>
            <a:off x="656300" y="1806850"/>
            <a:ext cx="7572000" cy="765000"/>
          </a:xfrm>
          <a:prstGeom prst="roundRect">
            <a:avLst>
              <a:gd fmla="val 10295" name="adj"/>
            </a:avLst>
          </a:prstGeom>
          <a:solidFill>
            <a:srgbClr val="F9FBFF">
              <a:alpha val="86830"/>
            </a:srgbClr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$ </a:t>
            </a:r>
            <a:r>
              <a:rPr lang="ko">
                <a:latin typeface="Nunito"/>
                <a:ea typeface="Nunito"/>
                <a:cs typeface="Nunito"/>
                <a:sym typeface="Nunito"/>
              </a:rPr>
              <a:t>curl </a:t>
            </a:r>
            <a:r>
              <a:rPr lang="ko">
                <a:solidFill>
                  <a:srgbClr val="8B008B"/>
                </a:solidFill>
                <a:latin typeface="Nunito"/>
                <a:ea typeface="Nunito"/>
                <a:cs typeface="Nunito"/>
                <a:sym typeface="Nunito"/>
              </a:rPr>
              <a:t>-fsSL</a:t>
            </a:r>
            <a:r>
              <a:rPr lang="ko">
                <a:latin typeface="Nunito"/>
                <a:ea typeface="Nunito"/>
                <a:cs typeface="Nunito"/>
                <a:sym typeface="Nunito"/>
              </a:rPr>
              <a:t> https://download.docker.com/linux/ubuntu/gpg | </a:t>
            </a:r>
            <a:r>
              <a:rPr lang="ko">
                <a:solidFill>
                  <a:srgbClr val="658B00"/>
                </a:solidFill>
                <a:latin typeface="Nunito"/>
                <a:ea typeface="Nunito"/>
                <a:cs typeface="Nunito"/>
                <a:sym typeface="Nunito"/>
              </a:rPr>
              <a:t>sudo </a:t>
            </a:r>
            <a:r>
              <a:rPr lang="ko">
                <a:latin typeface="Nunito"/>
                <a:ea typeface="Nunito"/>
                <a:cs typeface="Nunito"/>
                <a:sym typeface="Nunito"/>
              </a:rPr>
              <a:t>gpg </a:t>
            </a:r>
            <a:r>
              <a:rPr lang="ko">
                <a:solidFill>
                  <a:srgbClr val="8B008B"/>
                </a:solidFill>
                <a:latin typeface="Nunito"/>
                <a:ea typeface="Nunito"/>
                <a:cs typeface="Nunito"/>
                <a:sym typeface="Nunito"/>
              </a:rPr>
              <a:t>--dearmor</a:t>
            </a:r>
            <a:r>
              <a:rPr lang="ko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ko">
                <a:solidFill>
                  <a:srgbClr val="8B008B"/>
                </a:solidFill>
                <a:latin typeface="Nunito"/>
                <a:ea typeface="Nunito"/>
                <a:cs typeface="Nunito"/>
                <a:sym typeface="Nunito"/>
              </a:rPr>
              <a:t>-o</a:t>
            </a:r>
            <a:r>
              <a:rPr lang="ko">
                <a:latin typeface="Nunito"/>
                <a:ea typeface="Nunito"/>
                <a:cs typeface="Nunito"/>
                <a:sym typeface="Nunito"/>
              </a:rPr>
              <a:t> /usr/share/keyrings/docker-archive-keyring.gpg</a:t>
            </a:r>
            <a:endParaRPr>
              <a:solidFill>
                <a:srgbClr val="20212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89" name="Google Shape;78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300" y="2738575"/>
            <a:ext cx="7572000" cy="598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74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install docker</a:t>
            </a:r>
            <a:endParaRPr/>
          </a:p>
        </p:txBody>
      </p:sp>
      <p:sp>
        <p:nvSpPr>
          <p:cNvPr id="795" name="Google Shape;795;p74"/>
          <p:cNvSpPr txBox="1"/>
          <p:nvPr>
            <p:ph idx="1" type="body"/>
          </p:nvPr>
        </p:nvSpPr>
        <p:spPr>
          <a:xfrm>
            <a:off x="656300" y="1430350"/>
            <a:ext cx="70992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 레포지토리에서 stable 버전 다운</a:t>
            </a:r>
            <a:endParaRPr/>
          </a:p>
        </p:txBody>
      </p:sp>
      <p:sp>
        <p:nvSpPr>
          <p:cNvPr id="796" name="Google Shape;796;p74"/>
          <p:cNvSpPr/>
          <p:nvPr/>
        </p:nvSpPr>
        <p:spPr>
          <a:xfrm>
            <a:off x="656300" y="1806850"/>
            <a:ext cx="7572000" cy="1746300"/>
          </a:xfrm>
          <a:prstGeom prst="roundRect">
            <a:avLst>
              <a:gd fmla="val 10295" name="adj"/>
            </a:avLst>
          </a:prstGeom>
          <a:solidFill>
            <a:srgbClr val="F9FBFF">
              <a:alpha val="86830"/>
            </a:srgbClr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$ </a:t>
            </a:r>
            <a:r>
              <a:rPr lang="ko">
                <a:solidFill>
                  <a:srgbClr val="658B00"/>
                </a:solidFill>
                <a:latin typeface="Nunito"/>
                <a:ea typeface="Nunito"/>
                <a:cs typeface="Nunito"/>
                <a:sym typeface="Nunito"/>
              </a:rPr>
              <a:t>echo</a:t>
            </a:r>
            <a:r>
              <a:rPr lang="ko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ko">
                <a:solidFill>
                  <a:srgbClr val="CD5555"/>
                </a:solidFill>
                <a:latin typeface="Nunito"/>
                <a:ea typeface="Nunito"/>
                <a:cs typeface="Nunito"/>
                <a:sym typeface="Nunito"/>
              </a:rPr>
              <a:t>\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unito"/>
                <a:ea typeface="Nunito"/>
                <a:cs typeface="Nunito"/>
                <a:sym typeface="Nunito"/>
              </a:rPr>
              <a:t>  </a:t>
            </a:r>
            <a:r>
              <a:rPr lang="ko">
                <a:solidFill>
                  <a:srgbClr val="CD5555"/>
                </a:solidFill>
                <a:latin typeface="Nunito"/>
                <a:ea typeface="Nunito"/>
                <a:cs typeface="Nunito"/>
                <a:sym typeface="Nunito"/>
              </a:rPr>
              <a:t>"deb [arch=</a:t>
            </a:r>
            <a:r>
              <a:rPr lang="ko">
                <a:solidFill>
                  <a:srgbClr val="8B008B"/>
                </a:solidFill>
                <a:latin typeface="Nunito"/>
                <a:ea typeface="Nunito"/>
                <a:cs typeface="Nunito"/>
                <a:sym typeface="Nunito"/>
              </a:rPr>
              <a:t>$(</a:t>
            </a:r>
            <a:r>
              <a:rPr lang="ko">
                <a:latin typeface="Nunito"/>
                <a:ea typeface="Nunito"/>
                <a:cs typeface="Nunito"/>
                <a:sym typeface="Nunito"/>
              </a:rPr>
              <a:t>dpkg </a:t>
            </a:r>
            <a:r>
              <a:rPr lang="ko">
                <a:solidFill>
                  <a:srgbClr val="8B008B"/>
                </a:solidFill>
                <a:latin typeface="Nunito"/>
                <a:ea typeface="Nunito"/>
                <a:cs typeface="Nunito"/>
                <a:sym typeface="Nunito"/>
              </a:rPr>
              <a:t>--print-architecture)</a:t>
            </a:r>
            <a:r>
              <a:rPr lang="ko">
                <a:solidFill>
                  <a:srgbClr val="CD5555"/>
                </a:solidFill>
                <a:latin typeface="Nunito"/>
                <a:ea typeface="Nunito"/>
                <a:cs typeface="Nunito"/>
                <a:sym typeface="Nunito"/>
              </a:rPr>
              <a:t> signed-by=/usr/share/keyrings/docker-archive-keyring.gpg] https://download.docker.com/linux/ubuntu \</a:t>
            </a:r>
            <a:endParaRPr>
              <a:solidFill>
                <a:srgbClr val="CD555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CD5555"/>
                </a:solidFill>
                <a:latin typeface="Nunito"/>
                <a:ea typeface="Nunito"/>
                <a:cs typeface="Nunito"/>
                <a:sym typeface="Nunito"/>
              </a:rPr>
              <a:t>  </a:t>
            </a:r>
            <a:r>
              <a:rPr lang="ko">
                <a:solidFill>
                  <a:srgbClr val="8B008B"/>
                </a:solidFill>
                <a:latin typeface="Nunito"/>
                <a:ea typeface="Nunito"/>
                <a:cs typeface="Nunito"/>
                <a:sym typeface="Nunito"/>
              </a:rPr>
              <a:t>$(</a:t>
            </a:r>
            <a:r>
              <a:rPr lang="ko">
                <a:latin typeface="Nunito"/>
                <a:ea typeface="Nunito"/>
                <a:cs typeface="Nunito"/>
                <a:sym typeface="Nunito"/>
              </a:rPr>
              <a:t>lsb_release </a:t>
            </a:r>
            <a:r>
              <a:rPr lang="ko">
                <a:solidFill>
                  <a:srgbClr val="8B008B"/>
                </a:solidFill>
                <a:latin typeface="Nunito"/>
                <a:ea typeface="Nunito"/>
                <a:cs typeface="Nunito"/>
                <a:sym typeface="Nunito"/>
              </a:rPr>
              <a:t>-cs)</a:t>
            </a:r>
            <a:r>
              <a:rPr lang="ko">
                <a:solidFill>
                  <a:srgbClr val="CD5555"/>
                </a:solidFill>
                <a:latin typeface="Nunito"/>
                <a:ea typeface="Nunito"/>
                <a:cs typeface="Nunito"/>
                <a:sym typeface="Nunito"/>
              </a:rPr>
              <a:t> stable"</a:t>
            </a:r>
            <a:r>
              <a:rPr lang="ko">
                <a:latin typeface="Nunito"/>
                <a:ea typeface="Nunito"/>
                <a:cs typeface="Nunito"/>
                <a:sym typeface="Nunito"/>
              </a:rPr>
              <a:t> | </a:t>
            </a:r>
            <a:r>
              <a:rPr lang="ko">
                <a:solidFill>
                  <a:srgbClr val="658B00"/>
                </a:solidFill>
                <a:latin typeface="Nunito"/>
                <a:ea typeface="Nunito"/>
                <a:cs typeface="Nunito"/>
                <a:sym typeface="Nunito"/>
              </a:rPr>
              <a:t>sudo </a:t>
            </a:r>
            <a:r>
              <a:rPr lang="ko">
                <a:latin typeface="Nunito"/>
                <a:ea typeface="Nunito"/>
                <a:cs typeface="Nunito"/>
                <a:sym typeface="Nunito"/>
              </a:rPr>
              <a:t>tee /etc/apt/sources.list.d/docker.list &gt; /dev/null</a:t>
            </a:r>
            <a:endParaRPr>
              <a:solidFill>
                <a:srgbClr val="20212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97" name="Google Shape;797;p74"/>
          <p:cNvSpPr txBox="1"/>
          <p:nvPr>
            <p:ph idx="1" type="body"/>
          </p:nvPr>
        </p:nvSpPr>
        <p:spPr>
          <a:xfrm>
            <a:off x="656300" y="3488300"/>
            <a:ext cx="70992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 sources.list.d/docker.list에 echo내용 추가</a:t>
            </a:r>
            <a:endParaRPr/>
          </a:p>
        </p:txBody>
      </p:sp>
      <p:pic>
        <p:nvPicPr>
          <p:cNvPr id="798" name="Google Shape;79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300" y="3922125"/>
            <a:ext cx="7572000" cy="919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75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install docker</a:t>
            </a:r>
            <a:endParaRPr/>
          </a:p>
        </p:txBody>
      </p:sp>
      <p:sp>
        <p:nvSpPr>
          <p:cNvPr id="804" name="Google Shape;804;p75"/>
          <p:cNvSpPr txBox="1"/>
          <p:nvPr>
            <p:ph idx="1" type="body"/>
          </p:nvPr>
        </p:nvSpPr>
        <p:spPr>
          <a:xfrm>
            <a:off x="656300" y="1430350"/>
            <a:ext cx="70992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사용하려는 Custom-Op이미지 다운로드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75"/>
          <p:cNvSpPr/>
          <p:nvPr/>
        </p:nvSpPr>
        <p:spPr>
          <a:xfrm>
            <a:off x="656300" y="1806850"/>
            <a:ext cx="7572000" cy="765000"/>
          </a:xfrm>
          <a:prstGeom prst="roundRect">
            <a:avLst>
              <a:gd fmla="val 10295" name="adj"/>
            </a:avLst>
          </a:prstGeom>
          <a:solidFill>
            <a:srgbClr val="F9FBFF">
              <a:alpha val="86830"/>
            </a:srgbClr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$ </a:t>
            </a:r>
            <a:r>
              <a:rPr lang="ko">
                <a:solidFill>
                  <a:srgbClr val="658B00"/>
                </a:solidFill>
                <a:latin typeface="Nunito"/>
                <a:ea typeface="Nunito"/>
                <a:cs typeface="Nunito"/>
                <a:sym typeface="Nunito"/>
              </a:rPr>
              <a:t>sudo </a:t>
            </a:r>
            <a:r>
              <a:rPr lang="ko">
                <a:latin typeface="Nunito"/>
                <a:ea typeface="Nunito"/>
                <a:cs typeface="Nunito"/>
                <a:sym typeface="Nunito"/>
              </a:rPr>
              <a:t>apt-get update 	# 추가한 내용 업데이트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555555"/>
                </a:solidFill>
                <a:latin typeface="Nunito"/>
                <a:ea typeface="Nunito"/>
                <a:cs typeface="Nunito"/>
                <a:sym typeface="Nunito"/>
              </a:rPr>
              <a:t>$</a:t>
            </a:r>
            <a:r>
              <a:rPr lang="ko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ko">
                <a:solidFill>
                  <a:srgbClr val="658B00"/>
                </a:solidFill>
                <a:latin typeface="Nunito"/>
                <a:ea typeface="Nunito"/>
                <a:cs typeface="Nunito"/>
                <a:sym typeface="Nunito"/>
              </a:rPr>
              <a:t>sudo </a:t>
            </a:r>
            <a:r>
              <a:rPr lang="ko">
                <a:latin typeface="Nunito"/>
                <a:ea typeface="Nunito"/>
                <a:cs typeface="Nunito"/>
                <a:sym typeface="Nunito"/>
              </a:rPr>
              <a:t>apt-get install docker-ce docker-ce-cli containerd.io 	# docker엔진 설치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06" name="Google Shape;80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300" y="2865850"/>
            <a:ext cx="7572000" cy="111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76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install docker</a:t>
            </a:r>
            <a:endParaRPr/>
          </a:p>
        </p:txBody>
      </p:sp>
      <p:sp>
        <p:nvSpPr>
          <p:cNvPr id="812" name="Google Shape;812;p76"/>
          <p:cNvSpPr txBox="1"/>
          <p:nvPr>
            <p:ph idx="1" type="body"/>
          </p:nvPr>
        </p:nvSpPr>
        <p:spPr>
          <a:xfrm>
            <a:off x="656300" y="1430350"/>
            <a:ext cx="70992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사용하려는 Custom-Op이미지 다운로드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76"/>
          <p:cNvSpPr/>
          <p:nvPr/>
        </p:nvSpPr>
        <p:spPr>
          <a:xfrm>
            <a:off x="656300" y="1806850"/>
            <a:ext cx="7572000" cy="765000"/>
          </a:xfrm>
          <a:prstGeom prst="roundRect">
            <a:avLst>
              <a:gd fmla="val 10295" name="adj"/>
            </a:avLst>
          </a:prstGeom>
          <a:solidFill>
            <a:srgbClr val="F9FBFF">
              <a:alpha val="86830"/>
            </a:srgbClr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$ </a:t>
            </a:r>
            <a:r>
              <a:rPr lang="ko">
                <a:solidFill>
                  <a:srgbClr val="658B00"/>
                </a:solidFill>
                <a:latin typeface="Nunito"/>
                <a:ea typeface="Nunito"/>
                <a:cs typeface="Nunito"/>
                <a:sym typeface="Nunito"/>
              </a:rPr>
              <a:t>sudo </a:t>
            </a:r>
            <a:r>
              <a:rPr lang="ko">
                <a:solidFill>
                  <a:srgbClr val="0F161E"/>
                </a:solidFill>
                <a:latin typeface="Nunito"/>
                <a:ea typeface="Nunito"/>
                <a:cs typeface="Nunito"/>
                <a:sym typeface="Nunito"/>
              </a:rPr>
              <a:t>docker run hello-world 	# docker hello-world 실행</a:t>
            </a:r>
            <a:endParaRPr>
              <a:solidFill>
                <a:srgbClr val="20212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14" name="Google Shape;814;p76"/>
          <p:cNvPicPr preferRelativeResize="0"/>
          <p:nvPr/>
        </p:nvPicPr>
        <p:blipFill rotWithShape="1">
          <a:blip r:embed="rId3">
            <a:alphaModFix/>
          </a:blip>
          <a:srcRect b="39316" l="0" r="0" t="0"/>
          <a:stretch/>
        </p:blipFill>
        <p:spPr>
          <a:xfrm>
            <a:off x="1051050" y="2691325"/>
            <a:ext cx="7041901" cy="22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77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install docker</a:t>
            </a:r>
            <a:endParaRPr/>
          </a:p>
        </p:txBody>
      </p:sp>
      <p:sp>
        <p:nvSpPr>
          <p:cNvPr id="820" name="Google Shape;820;p77"/>
          <p:cNvSpPr txBox="1"/>
          <p:nvPr>
            <p:ph idx="1" type="body"/>
          </p:nvPr>
        </p:nvSpPr>
        <p:spPr>
          <a:xfrm>
            <a:off x="656300" y="1430350"/>
            <a:ext cx="70992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 docker 확인</a:t>
            </a:r>
            <a:endParaRPr/>
          </a:p>
        </p:txBody>
      </p:sp>
      <p:sp>
        <p:nvSpPr>
          <p:cNvPr id="821" name="Google Shape;821;p77"/>
          <p:cNvSpPr/>
          <p:nvPr/>
        </p:nvSpPr>
        <p:spPr>
          <a:xfrm>
            <a:off x="656300" y="1806850"/>
            <a:ext cx="7572000" cy="376500"/>
          </a:xfrm>
          <a:prstGeom prst="roundRect">
            <a:avLst>
              <a:gd fmla="val 10295" name="adj"/>
            </a:avLst>
          </a:prstGeom>
          <a:solidFill>
            <a:srgbClr val="F9FBFF">
              <a:alpha val="86830"/>
            </a:srgbClr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$ docker</a:t>
            </a:r>
            <a:endParaRPr>
              <a:solidFill>
                <a:srgbClr val="20212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22" name="Google Shape;82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300" y="2307100"/>
            <a:ext cx="7571999" cy="1911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78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install docker</a:t>
            </a:r>
            <a:endParaRPr/>
          </a:p>
        </p:txBody>
      </p:sp>
      <p:sp>
        <p:nvSpPr>
          <p:cNvPr id="828" name="Google Shape;828;p78"/>
          <p:cNvSpPr txBox="1"/>
          <p:nvPr>
            <p:ph idx="1" type="body"/>
          </p:nvPr>
        </p:nvSpPr>
        <p:spPr>
          <a:xfrm>
            <a:off x="656300" y="1430350"/>
            <a:ext cx="70992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 다운받은 docker이미지 확인</a:t>
            </a:r>
            <a:endParaRPr/>
          </a:p>
        </p:txBody>
      </p:sp>
      <p:sp>
        <p:nvSpPr>
          <p:cNvPr id="829" name="Google Shape;829;p78"/>
          <p:cNvSpPr/>
          <p:nvPr/>
        </p:nvSpPr>
        <p:spPr>
          <a:xfrm>
            <a:off x="656300" y="1806850"/>
            <a:ext cx="7572000" cy="376500"/>
          </a:xfrm>
          <a:prstGeom prst="roundRect">
            <a:avLst>
              <a:gd fmla="val 10295" name="adj"/>
            </a:avLst>
          </a:prstGeom>
          <a:solidFill>
            <a:srgbClr val="F9FBFF">
              <a:alpha val="86830"/>
            </a:srgbClr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$ </a:t>
            </a:r>
            <a:r>
              <a:rPr lang="ko">
                <a:solidFill>
                  <a:srgbClr val="6A8759"/>
                </a:solidFill>
                <a:latin typeface="Nunito"/>
                <a:ea typeface="Nunito"/>
                <a:cs typeface="Nunito"/>
                <a:sym typeface="Nunito"/>
              </a:rPr>
              <a:t>sudo</a:t>
            </a:r>
            <a:r>
              <a:rPr lang="ko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 docker images</a:t>
            </a:r>
            <a:endParaRPr>
              <a:solidFill>
                <a:srgbClr val="20212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30" name="Google Shape;83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300" y="2364400"/>
            <a:ext cx="7572001" cy="2099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79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install docker</a:t>
            </a:r>
            <a:endParaRPr/>
          </a:p>
        </p:txBody>
      </p:sp>
      <p:sp>
        <p:nvSpPr>
          <p:cNvPr id="836" name="Google Shape;836;p79"/>
          <p:cNvSpPr txBox="1"/>
          <p:nvPr>
            <p:ph idx="1" type="body"/>
          </p:nvPr>
        </p:nvSpPr>
        <p:spPr>
          <a:xfrm>
            <a:off x="656300" y="1430350"/>
            <a:ext cx="70992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 다운받은 docker이미지 실행</a:t>
            </a:r>
            <a:endParaRPr/>
          </a:p>
        </p:txBody>
      </p:sp>
      <p:sp>
        <p:nvSpPr>
          <p:cNvPr id="837" name="Google Shape;837;p79"/>
          <p:cNvSpPr/>
          <p:nvPr/>
        </p:nvSpPr>
        <p:spPr>
          <a:xfrm>
            <a:off x="656300" y="1806850"/>
            <a:ext cx="7572000" cy="376500"/>
          </a:xfrm>
          <a:prstGeom prst="roundRect">
            <a:avLst>
              <a:gd fmla="val 10295" name="adj"/>
            </a:avLst>
          </a:prstGeom>
          <a:solidFill>
            <a:srgbClr val="F9FBFF">
              <a:alpha val="86830"/>
            </a:srgbClr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$ </a:t>
            </a:r>
            <a:r>
              <a:rPr lang="ko">
                <a:solidFill>
                  <a:srgbClr val="6A8759"/>
                </a:solidFill>
                <a:latin typeface="Nunito"/>
                <a:ea typeface="Nunito"/>
                <a:cs typeface="Nunito"/>
                <a:sym typeface="Nunito"/>
              </a:rPr>
              <a:t>sudo</a:t>
            </a:r>
            <a:r>
              <a:rPr lang="ko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 docker run -it &lt;REPOSITORY&gt;:&lt;TAG&gt;</a:t>
            </a:r>
            <a:endParaRPr>
              <a:solidFill>
                <a:srgbClr val="20212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38" name="Google Shape;83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300" y="2292775"/>
            <a:ext cx="7572000" cy="2624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80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custom-op</a:t>
            </a:r>
            <a:endParaRPr/>
          </a:p>
        </p:txBody>
      </p:sp>
      <p:sp>
        <p:nvSpPr>
          <p:cNvPr id="844" name="Google Shape;844;p80"/>
          <p:cNvSpPr txBox="1"/>
          <p:nvPr>
            <p:ph idx="1" type="body"/>
          </p:nvPr>
        </p:nvSpPr>
        <p:spPr>
          <a:xfrm>
            <a:off x="656300" y="1430350"/>
            <a:ext cx="70992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tensorflow-cpu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80"/>
          <p:cNvSpPr/>
          <p:nvPr/>
        </p:nvSpPr>
        <p:spPr>
          <a:xfrm>
            <a:off x="656300" y="1806850"/>
            <a:ext cx="7572000" cy="765000"/>
          </a:xfrm>
          <a:prstGeom prst="roundRect">
            <a:avLst>
              <a:gd fmla="val 10295" name="adj"/>
            </a:avLst>
          </a:prstGeom>
          <a:solidFill>
            <a:srgbClr val="F9FBFF">
              <a:alpha val="86830"/>
            </a:srgbClr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$ </a:t>
            </a:r>
            <a:r>
              <a:rPr lang="ko">
                <a:solidFill>
                  <a:srgbClr val="24292F"/>
                </a:solidFill>
                <a:latin typeface="Nunito"/>
                <a:ea typeface="Nunito"/>
                <a:cs typeface="Nunito"/>
                <a:sym typeface="Nunito"/>
              </a:rPr>
              <a:t>docker pull tensorflow/tensorflow:custom-op-ubuntu14</a:t>
            </a:r>
            <a:endParaRPr>
              <a:solidFill>
                <a:srgbClr val="24292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4292F"/>
                </a:solidFill>
                <a:latin typeface="Nunito"/>
                <a:ea typeface="Nunito"/>
                <a:cs typeface="Nunito"/>
                <a:sym typeface="Nunito"/>
              </a:rPr>
              <a:t>$ docker run -it tensorflow/tensorflow:custom-op-ubuntu14 /bin/bash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46" name="Google Shape;846;p80"/>
          <p:cNvSpPr/>
          <p:nvPr/>
        </p:nvSpPr>
        <p:spPr>
          <a:xfrm>
            <a:off x="656300" y="2910050"/>
            <a:ext cx="7572000" cy="765000"/>
          </a:xfrm>
          <a:prstGeom prst="roundRect">
            <a:avLst>
              <a:gd fmla="val 10295" name="adj"/>
            </a:avLst>
          </a:prstGeom>
          <a:solidFill>
            <a:srgbClr val="F9FBFF">
              <a:alpha val="86830"/>
            </a:srgbClr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$ </a:t>
            </a:r>
            <a:r>
              <a:rPr lang="ko">
                <a:solidFill>
                  <a:srgbClr val="24292F"/>
                </a:solidFill>
                <a:latin typeface="Nunito"/>
                <a:ea typeface="Nunito"/>
                <a:cs typeface="Nunito"/>
                <a:sym typeface="Nunito"/>
              </a:rPr>
              <a:t>docker pull tensorflow/tensorflow:custom-op-ubuntu16</a:t>
            </a:r>
            <a:endParaRPr>
              <a:solidFill>
                <a:srgbClr val="24292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4292F"/>
                </a:solidFill>
                <a:latin typeface="Nunito"/>
                <a:ea typeface="Nunito"/>
                <a:cs typeface="Nunito"/>
                <a:sym typeface="Nunito"/>
              </a:rPr>
              <a:t>$ docker run -it tensorflow/tensorflow:custom-op-ubuntu16 /bin/bash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47" name="Google Shape;847;p80"/>
          <p:cNvSpPr txBox="1"/>
          <p:nvPr>
            <p:ph idx="1" type="body"/>
          </p:nvPr>
        </p:nvSpPr>
        <p:spPr>
          <a:xfrm>
            <a:off x="656300" y="3851675"/>
            <a:ext cx="70992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ubuntu14, ubuntu16의 docker이미지를 다운받아 실행시킬 수 있다.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81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custom-op</a:t>
            </a:r>
            <a:endParaRPr/>
          </a:p>
        </p:txBody>
      </p:sp>
      <p:sp>
        <p:nvSpPr>
          <p:cNvPr id="853" name="Google Shape;853;p81"/>
          <p:cNvSpPr txBox="1"/>
          <p:nvPr>
            <p:ph idx="1" type="body"/>
          </p:nvPr>
        </p:nvSpPr>
        <p:spPr>
          <a:xfrm>
            <a:off x="656300" y="1430350"/>
            <a:ext cx="70992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 tensorflow-gpu</a:t>
            </a:r>
            <a:endParaRPr/>
          </a:p>
        </p:txBody>
      </p:sp>
      <p:sp>
        <p:nvSpPr>
          <p:cNvPr id="854" name="Google Shape;854;p81"/>
          <p:cNvSpPr/>
          <p:nvPr/>
        </p:nvSpPr>
        <p:spPr>
          <a:xfrm>
            <a:off x="656300" y="1806850"/>
            <a:ext cx="7572000" cy="765000"/>
          </a:xfrm>
          <a:prstGeom prst="roundRect">
            <a:avLst>
              <a:gd fmla="val 10295" name="adj"/>
            </a:avLst>
          </a:prstGeom>
          <a:solidFill>
            <a:srgbClr val="F9FBFF">
              <a:alpha val="86830"/>
            </a:srgbClr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$ </a:t>
            </a:r>
            <a:r>
              <a:rPr lang="ko">
                <a:solidFill>
                  <a:srgbClr val="24292F"/>
                </a:solidFill>
                <a:latin typeface="Nunito"/>
                <a:ea typeface="Nunito"/>
                <a:cs typeface="Nunito"/>
                <a:sym typeface="Nunito"/>
              </a:rPr>
              <a:t>docker pull tensorflow/tensorflow:custom-op-gpu-ubuntu14</a:t>
            </a:r>
            <a:endParaRPr>
              <a:solidFill>
                <a:srgbClr val="24292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4292F"/>
                </a:solidFill>
                <a:latin typeface="Nunito"/>
                <a:ea typeface="Nunito"/>
                <a:cs typeface="Nunito"/>
                <a:sym typeface="Nunito"/>
              </a:rPr>
              <a:t>$ docker run -it tensorflow/tensorflow:custom-op-gpu-ubuntu14 /bin/bash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55" name="Google Shape;855;p81"/>
          <p:cNvSpPr/>
          <p:nvPr/>
        </p:nvSpPr>
        <p:spPr>
          <a:xfrm>
            <a:off x="656300" y="2910050"/>
            <a:ext cx="7572000" cy="765000"/>
          </a:xfrm>
          <a:prstGeom prst="roundRect">
            <a:avLst>
              <a:gd fmla="val 10295" name="adj"/>
            </a:avLst>
          </a:prstGeom>
          <a:solidFill>
            <a:srgbClr val="F9FBFF">
              <a:alpha val="86830"/>
            </a:srgbClr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$ </a:t>
            </a:r>
            <a:r>
              <a:rPr lang="ko">
                <a:solidFill>
                  <a:srgbClr val="24292F"/>
                </a:solidFill>
                <a:latin typeface="Nunito"/>
                <a:ea typeface="Nunito"/>
                <a:cs typeface="Nunito"/>
                <a:sym typeface="Nunito"/>
              </a:rPr>
              <a:t>docker pull tensorflow/tensorflow:custom-op-gpu-ubuntu16</a:t>
            </a:r>
            <a:endParaRPr>
              <a:solidFill>
                <a:srgbClr val="24292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4292F"/>
                </a:solidFill>
                <a:latin typeface="Nunito"/>
                <a:ea typeface="Nunito"/>
                <a:cs typeface="Nunito"/>
                <a:sym typeface="Nunito"/>
              </a:rPr>
              <a:t>$ docker run -it tensorflow/tensorflow:custom-op-gpu-ubuntu16 /bin/bash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56" name="Google Shape;856;p81"/>
          <p:cNvSpPr txBox="1"/>
          <p:nvPr>
            <p:ph idx="1" type="body"/>
          </p:nvPr>
        </p:nvSpPr>
        <p:spPr>
          <a:xfrm>
            <a:off x="656300" y="3851675"/>
            <a:ext cx="70992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9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300"/>
              <a:t>bazelisk</a:t>
            </a:r>
            <a:endParaRPr/>
          </a:p>
        </p:txBody>
      </p:sp>
      <p:sp>
        <p:nvSpPr>
          <p:cNvPr id="316" name="Google Shape;316;p19"/>
          <p:cNvSpPr/>
          <p:nvPr/>
        </p:nvSpPr>
        <p:spPr>
          <a:xfrm>
            <a:off x="622350" y="1918531"/>
            <a:ext cx="7832100" cy="851400"/>
          </a:xfrm>
          <a:prstGeom prst="roundRect">
            <a:avLst>
              <a:gd fmla="val 8600" name="adj"/>
            </a:avLst>
          </a:prstGeom>
          <a:solidFill>
            <a:srgbClr val="F9FBFF">
              <a:alpha val="86830"/>
            </a:srgbClr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212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&gt; sudo apt install npm</a:t>
            </a:r>
            <a:endParaRPr sz="1500">
              <a:solidFill>
                <a:srgbClr val="20212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&gt; </a:t>
            </a:r>
            <a:r>
              <a:rPr lang="ko"/>
              <a:t>npm install -g @bazel/bazelisk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212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7" name="Google Shape;317;p19"/>
          <p:cNvSpPr txBox="1"/>
          <p:nvPr>
            <p:ph idx="1" type="body"/>
          </p:nvPr>
        </p:nvSpPr>
        <p:spPr>
          <a:xfrm>
            <a:off x="622350" y="1165900"/>
            <a:ext cx="7192500" cy="8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500"/>
              <a:t>npm을 이용한 bazelisk설치</a:t>
            </a:r>
            <a:endParaRPr sz="1500"/>
          </a:p>
        </p:txBody>
      </p:sp>
      <p:pic>
        <p:nvPicPr>
          <p:cNvPr id="318" name="Google Shape;318;p19"/>
          <p:cNvPicPr preferRelativeResize="0"/>
          <p:nvPr/>
        </p:nvPicPr>
        <p:blipFill rotWithShape="1">
          <a:blip r:embed="rId3">
            <a:alphaModFix/>
          </a:blip>
          <a:srcRect b="0" l="0" r="0" t="73731"/>
          <a:stretch/>
        </p:blipFill>
        <p:spPr>
          <a:xfrm>
            <a:off x="817963" y="2928850"/>
            <a:ext cx="7508226" cy="147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82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custom-op</a:t>
            </a:r>
            <a:endParaRPr/>
          </a:p>
        </p:txBody>
      </p:sp>
      <p:sp>
        <p:nvSpPr>
          <p:cNvPr id="862" name="Google Shape;862;p82"/>
          <p:cNvSpPr txBox="1"/>
          <p:nvPr>
            <p:ph idx="1" type="body"/>
          </p:nvPr>
        </p:nvSpPr>
        <p:spPr>
          <a:xfrm>
            <a:off x="656300" y="1430350"/>
            <a:ext cx="70992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 docker이미지를 통해 컨테이너 실행</a:t>
            </a:r>
            <a:endParaRPr/>
          </a:p>
        </p:txBody>
      </p:sp>
      <p:sp>
        <p:nvSpPr>
          <p:cNvPr id="863" name="Google Shape;863;p82"/>
          <p:cNvSpPr/>
          <p:nvPr/>
        </p:nvSpPr>
        <p:spPr>
          <a:xfrm>
            <a:off x="656300" y="1806850"/>
            <a:ext cx="7572000" cy="765000"/>
          </a:xfrm>
          <a:prstGeom prst="roundRect">
            <a:avLst>
              <a:gd fmla="val 10295" name="adj"/>
            </a:avLst>
          </a:prstGeom>
          <a:solidFill>
            <a:srgbClr val="F9FBFF">
              <a:alpha val="86830"/>
            </a:srgbClr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$ </a:t>
            </a:r>
            <a:r>
              <a:rPr lang="ko">
                <a:solidFill>
                  <a:srgbClr val="6A8759"/>
                </a:solidFill>
                <a:latin typeface="Nunito"/>
                <a:ea typeface="Nunito"/>
                <a:cs typeface="Nunito"/>
                <a:sym typeface="Nunito"/>
              </a:rPr>
              <a:t>sudo</a:t>
            </a:r>
            <a:r>
              <a:rPr lang="ko">
                <a:solidFill>
                  <a:srgbClr val="24292F"/>
                </a:solidFill>
                <a:latin typeface="Nunito"/>
                <a:ea typeface="Nunito"/>
                <a:cs typeface="Nunito"/>
                <a:sym typeface="Nunito"/>
              </a:rPr>
              <a:t> docker run -it tensorflow/tensorflow:custom-op-ubuntu16</a:t>
            </a:r>
            <a:endParaRPr>
              <a:solidFill>
                <a:srgbClr val="24292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4292F"/>
                </a:solidFill>
                <a:latin typeface="Nunito"/>
                <a:ea typeface="Nunito"/>
                <a:cs typeface="Nunito"/>
                <a:sym typeface="Nunito"/>
              </a:rPr>
              <a:t>$ cd home/</a:t>
            </a:r>
            <a:endParaRPr>
              <a:solidFill>
                <a:srgbClr val="24292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64" name="Google Shape;864;p82"/>
          <p:cNvSpPr txBox="1"/>
          <p:nvPr>
            <p:ph idx="1" type="body"/>
          </p:nvPr>
        </p:nvSpPr>
        <p:spPr>
          <a:xfrm>
            <a:off x="656300" y="3851675"/>
            <a:ext cx="70992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65" name="Google Shape;86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301" y="2936775"/>
            <a:ext cx="7576145" cy="568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83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custom-op</a:t>
            </a:r>
            <a:endParaRPr/>
          </a:p>
        </p:txBody>
      </p:sp>
      <p:sp>
        <p:nvSpPr>
          <p:cNvPr id="871" name="Google Shape;871;p83"/>
          <p:cNvSpPr txBox="1"/>
          <p:nvPr>
            <p:ph idx="1" type="body"/>
          </p:nvPr>
        </p:nvSpPr>
        <p:spPr>
          <a:xfrm>
            <a:off x="656300" y="1430350"/>
            <a:ext cx="70992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 git을 통해 custom-op파일 다운로드 </a:t>
            </a:r>
            <a:endParaRPr/>
          </a:p>
        </p:txBody>
      </p:sp>
      <p:sp>
        <p:nvSpPr>
          <p:cNvPr id="872" name="Google Shape;872;p83"/>
          <p:cNvSpPr/>
          <p:nvPr/>
        </p:nvSpPr>
        <p:spPr>
          <a:xfrm>
            <a:off x="656300" y="1806850"/>
            <a:ext cx="7572000" cy="765000"/>
          </a:xfrm>
          <a:prstGeom prst="roundRect">
            <a:avLst>
              <a:gd fmla="val 10295" name="adj"/>
            </a:avLst>
          </a:prstGeom>
          <a:solidFill>
            <a:srgbClr val="F9FBFF">
              <a:alpha val="86830"/>
            </a:srgbClr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$ </a:t>
            </a:r>
            <a:r>
              <a:rPr lang="ko">
                <a:solidFill>
                  <a:srgbClr val="24292F"/>
                </a:solidFill>
                <a:latin typeface="Nunito"/>
                <a:ea typeface="Nunito"/>
                <a:cs typeface="Nunito"/>
                <a:sym typeface="Nunito"/>
              </a:rPr>
              <a:t>git clone https://github.com/tensorflow/custom-op.git my_op</a:t>
            </a:r>
            <a:endParaRPr>
              <a:solidFill>
                <a:srgbClr val="24292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4292F"/>
                </a:solidFill>
                <a:latin typeface="Nunito"/>
                <a:ea typeface="Nunito"/>
                <a:cs typeface="Nunito"/>
                <a:sym typeface="Nunito"/>
              </a:rPr>
              <a:t>$ cd my_op</a:t>
            </a:r>
            <a:endParaRPr>
              <a:solidFill>
                <a:srgbClr val="6A875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73" name="Google Shape;873;p83"/>
          <p:cNvSpPr txBox="1"/>
          <p:nvPr>
            <p:ph idx="1" type="body"/>
          </p:nvPr>
        </p:nvSpPr>
        <p:spPr>
          <a:xfrm>
            <a:off x="656300" y="3851675"/>
            <a:ext cx="70992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74" name="Google Shape;87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300" y="2685725"/>
            <a:ext cx="7572000" cy="2118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84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custom-op</a:t>
            </a:r>
            <a:endParaRPr/>
          </a:p>
        </p:txBody>
      </p:sp>
      <p:sp>
        <p:nvSpPr>
          <p:cNvPr id="880" name="Google Shape;880;p84"/>
          <p:cNvSpPr txBox="1"/>
          <p:nvPr>
            <p:ph idx="1" type="body"/>
          </p:nvPr>
        </p:nvSpPr>
        <p:spPr>
          <a:xfrm>
            <a:off x="656300" y="1430350"/>
            <a:ext cx="70992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 makefile을 통한 빌드</a:t>
            </a:r>
            <a:endParaRPr/>
          </a:p>
        </p:txBody>
      </p:sp>
      <p:sp>
        <p:nvSpPr>
          <p:cNvPr id="881" name="Google Shape;881;p84"/>
          <p:cNvSpPr/>
          <p:nvPr/>
        </p:nvSpPr>
        <p:spPr>
          <a:xfrm>
            <a:off x="656300" y="1806850"/>
            <a:ext cx="7572000" cy="434400"/>
          </a:xfrm>
          <a:prstGeom prst="roundRect">
            <a:avLst>
              <a:gd fmla="val 10295" name="adj"/>
            </a:avLst>
          </a:prstGeom>
          <a:solidFill>
            <a:srgbClr val="F9FBFF">
              <a:alpha val="86830"/>
            </a:srgbClr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$ </a:t>
            </a:r>
            <a:r>
              <a:rPr lang="ko">
                <a:solidFill>
                  <a:srgbClr val="24292F"/>
                </a:solidFill>
                <a:latin typeface="Nunito"/>
                <a:ea typeface="Nunito"/>
                <a:cs typeface="Nunito"/>
                <a:sym typeface="Nunito"/>
              </a:rPr>
              <a:t>make zero_out_pip_pkg</a:t>
            </a:r>
            <a:endParaRPr>
              <a:solidFill>
                <a:srgbClr val="24292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82" name="Google Shape;882;p84"/>
          <p:cNvSpPr txBox="1"/>
          <p:nvPr>
            <p:ph idx="1" type="body"/>
          </p:nvPr>
        </p:nvSpPr>
        <p:spPr>
          <a:xfrm>
            <a:off x="656300" y="3851675"/>
            <a:ext cx="70992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83" name="Google Shape;88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300" y="2360680"/>
            <a:ext cx="7572000" cy="191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85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custom-op</a:t>
            </a:r>
            <a:endParaRPr/>
          </a:p>
        </p:txBody>
      </p:sp>
      <p:sp>
        <p:nvSpPr>
          <p:cNvPr id="889" name="Google Shape;889;p85"/>
          <p:cNvSpPr txBox="1"/>
          <p:nvPr>
            <p:ph idx="1" type="body"/>
          </p:nvPr>
        </p:nvSpPr>
        <p:spPr>
          <a:xfrm>
            <a:off x="656300" y="1430350"/>
            <a:ext cx="70992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pip3를 통해 설치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85"/>
          <p:cNvSpPr/>
          <p:nvPr/>
        </p:nvSpPr>
        <p:spPr>
          <a:xfrm>
            <a:off x="656300" y="1806850"/>
            <a:ext cx="7572000" cy="434400"/>
          </a:xfrm>
          <a:prstGeom prst="roundRect">
            <a:avLst>
              <a:gd fmla="val 10295" name="adj"/>
            </a:avLst>
          </a:prstGeom>
          <a:solidFill>
            <a:srgbClr val="F9FBFF">
              <a:alpha val="86830"/>
            </a:srgbClr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$ </a:t>
            </a:r>
            <a:r>
              <a:rPr lang="ko">
                <a:solidFill>
                  <a:srgbClr val="24292F"/>
                </a:solidFill>
                <a:latin typeface="Nunito"/>
                <a:ea typeface="Nunito"/>
                <a:cs typeface="Nunito"/>
                <a:sym typeface="Nunito"/>
              </a:rPr>
              <a:t>pip3 install artifacts/*.whl</a:t>
            </a:r>
            <a:endParaRPr>
              <a:solidFill>
                <a:srgbClr val="24292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91" name="Google Shape;891;p85"/>
          <p:cNvSpPr txBox="1"/>
          <p:nvPr>
            <p:ph idx="1" type="body"/>
          </p:nvPr>
        </p:nvSpPr>
        <p:spPr>
          <a:xfrm>
            <a:off x="656300" y="3851675"/>
            <a:ext cx="70992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2" name="Google Shape;89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925" y="2452750"/>
            <a:ext cx="5448300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86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custom-op</a:t>
            </a:r>
            <a:endParaRPr/>
          </a:p>
        </p:txBody>
      </p:sp>
      <p:sp>
        <p:nvSpPr>
          <p:cNvPr id="898" name="Google Shape;898;p86"/>
          <p:cNvSpPr txBox="1"/>
          <p:nvPr>
            <p:ph idx="1" type="body"/>
          </p:nvPr>
        </p:nvSpPr>
        <p:spPr>
          <a:xfrm>
            <a:off x="656300" y="3851675"/>
            <a:ext cx="70992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86"/>
          <p:cNvSpPr/>
          <p:nvPr/>
        </p:nvSpPr>
        <p:spPr>
          <a:xfrm>
            <a:off x="656300" y="1311150"/>
            <a:ext cx="7572000" cy="765000"/>
          </a:xfrm>
          <a:prstGeom prst="roundRect">
            <a:avLst>
              <a:gd fmla="val 10295" name="adj"/>
            </a:avLst>
          </a:prstGeom>
          <a:solidFill>
            <a:srgbClr val="F9FBFF">
              <a:alpha val="86830"/>
            </a:srgbClr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$ </a:t>
            </a:r>
            <a:r>
              <a:rPr lang="ko">
                <a:solidFill>
                  <a:srgbClr val="24292F"/>
                </a:solidFill>
                <a:latin typeface="Nunito"/>
                <a:ea typeface="Nunito"/>
                <a:cs typeface="Nunito"/>
                <a:sym typeface="Nunito"/>
              </a:rPr>
              <a:t>python3 -c "import tensorflow as tf;import tensorflow_zero_out;print(tensorflow_zero_out.zero_out([[1,2], [3,4]]))"</a:t>
            </a:r>
            <a:endParaRPr>
              <a:solidFill>
                <a:srgbClr val="24292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00" name="Google Shape;90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600" y="2168950"/>
            <a:ext cx="5088951" cy="28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87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에러</a:t>
            </a:r>
            <a:endParaRPr/>
          </a:p>
        </p:txBody>
      </p:sp>
      <p:sp>
        <p:nvSpPr>
          <p:cNvPr id="906" name="Google Shape;906;p87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cuda-11.0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88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300"/>
              <a:t>bazel 빌드 에러</a:t>
            </a:r>
            <a:endParaRPr/>
          </a:p>
        </p:txBody>
      </p:sp>
      <p:sp>
        <p:nvSpPr>
          <p:cNvPr id="912" name="Google Shape;912;p88"/>
          <p:cNvSpPr txBox="1"/>
          <p:nvPr>
            <p:ph idx="1" type="body"/>
          </p:nvPr>
        </p:nvSpPr>
        <p:spPr>
          <a:xfrm>
            <a:off x="655950" y="1473000"/>
            <a:ext cx="7832100" cy="28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ko" sz="1400"/>
              <a:t>일반적인 Error</a:t>
            </a:r>
            <a:endParaRPr b="1" sz="1400"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ko" sz="1400"/>
              <a:t>Checkout버전(Tensorflow버전)이 Bazel과 호환되지 않을 경우에 발생한다. 이럴 경우에는 공식 문서에서 테스팅된 bazel버전과 tensorflow를 참고하여 설치 및 빌드를 진행하자</a:t>
            </a:r>
            <a:endParaRPr sz="1400"/>
          </a:p>
          <a:p>
            <a:pPr indent="-317500" lvl="0" marL="457200" rtl="0" algn="l"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</a:pPr>
            <a:r>
              <a:rPr lang="ko" sz="1400"/>
              <a:t>monolithic error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</a:pPr>
            <a:r>
              <a:rPr lang="ko" sz="1400"/>
              <a:t>path error</a:t>
            </a:r>
            <a:endParaRPr sz="1400"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ko" sz="1400"/>
              <a:t>이런 에러가 버전별 호환이 맞지 않을 경우 주로 발생한다.</a:t>
            </a:r>
            <a:endParaRPr sz="1400"/>
          </a:p>
          <a:p>
            <a:pPr indent="0" lvl="0" marL="45720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rPr b="1" lang="ko" sz="1400"/>
              <a:t> bazel버전이 tesorflow와 호환되는지를 알아보고 재설치 하거나 혹은 bazelisk를 설치하여 빌드를  진행한다. </a:t>
            </a:r>
            <a:endParaRPr b="1" sz="14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89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300"/>
              <a:t>bazel 빌드 에러</a:t>
            </a:r>
            <a:endParaRPr/>
          </a:p>
        </p:txBody>
      </p:sp>
      <p:sp>
        <p:nvSpPr>
          <p:cNvPr id="918" name="Google Shape;918;p89"/>
          <p:cNvSpPr txBox="1"/>
          <p:nvPr>
            <p:ph idx="1" type="body"/>
          </p:nvPr>
        </p:nvSpPr>
        <p:spPr>
          <a:xfrm>
            <a:off x="655950" y="1473000"/>
            <a:ext cx="7832100" cy="28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ko" sz="1400"/>
              <a:t>시스템 자원 부족으로 인한 에러</a:t>
            </a:r>
            <a:endParaRPr b="1" sz="1400"/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ko" sz="1400"/>
              <a:t>빌드 시 컴퓨터 자원이 부족해서 발생하지만 주로 메모리부족이 원인이다. 메모리 제한을 하지 않고 실행을 하게 된다면 Bazel에서 빌드만을 위해 자원(Cpu, Ram, Disk)을 고갈시키다 자원이 부족하여 에러가 발생한다.</a:t>
            </a:r>
            <a:endParaRPr sz="1400"/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ko" sz="1400"/>
              <a:t>bazel build시  action개수와 관련이 있다.</a:t>
            </a:r>
            <a:endParaRPr sz="1400"/>
          </a:p>
          <a:p>
            <a:pPr indent="0" lvl="0" marL="45720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b="1" sz="14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90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300"/>
              <a:t>bazel 빌드 에러</a:t>
            </a:r>
            <a:endParaRPr/>
          </a:p>
        </p:txBody>
      </p:sp>
      <p:sp>
        <p:nvSpPr>
          <p:cNvPr id="924" name="Google Shape;924;p90"/>
          <p:cNvSpPr txBox="1"/>
          <p:nvPr>
            <p:ph idx="1" type="body"/>
          </p:nvPr>
        </p:nvSpPr>
        <p:spPr>
          <a:xfrm>
            <a:off x="655950" y="1473000"/>
            <a:ext cx="7832100" cy="28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ko" sz="1400"/>
              <a:t>시스템 자원 부족으로 인한 에러 예시</a:t>
            </a:r>
            <a:endParaRPr b="1" sz="1400"/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45720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b="1" sz="1400"/>
          </a:p>
        </p:txBody>
      </p:sp>
      <p:pic>
        <p:nvPicPr>
          <p:cNvPr id="925" name="Google Shape;92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" y="2170600"/>
            <a:ext cx="9144000" cy="1900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91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300"/>
              <a:t>bazel 빌드 에러</a:t>
            </a:r>
            <a:endParaRPr/>
          </a:p>
        </p:txBody>
      </p:sp>
      <p:sp>
        <p:nvSpPr>
          <p:cNvPr id="931" name="Google Shape;931;p91"/>
          <p:cNvSpPr txBox="1"/>
          <p:nvPr>
            <p:ph idx="1" type="body"/>
          </p:nvPr>
        </p:nvSpPr>
        <p:spPr>
          <a:xfrm>
            <a:off x="655950" y="1473000"/>
            <a:ext cx="7832100" cy="28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ko" sz="1400"/>
              <a:t>시스템 자원 부족으로 인한 에러 예시</a:t>
            </a:r>
            <a:endParaRPr b="1" sz="1400"/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45720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b="1" sz="1400"/>
          </a:p>
        </p:txBody>
      </p:sp>
      <p:pic>
        <p:nvPicPr>
          <p:cNvPr id="932" name="Google Shape;932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588" y="1905978"/>
            <a:ext cx="8296825" cy="246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0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300"/>
              <a:t>bazelisk</a:t>
            </a:r>
            <a:endParaRPr/>
          </a:p>
        </p:txBody>
      </p:sp>
      <p:sp>
        <p:nvSpPr>
          <p:cNvPr id="324" name="Google Shape;324;p20"/>
          <p:cNvSpPr/>
          <p:nvPr/>
        </p:nvSpPr>
        <p:spPr>
          <a:xfrm>
            <a:off x="786075" y="1382650"/>
            <a:ext cx="7572000" cy="612900"/>
          </a:xfrm>
          <a:prstGeom prst="roundRect">
            <a:avLst>
              <a:gd fmla="val 10295" name="adj"/>
            </a:avLst>
          </a:prstGeom>
          <a:solidFill>
            <a:srgbClr val="F9FBFF">
              <a:alpha val="86830"/>
            </a:srgbClr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&gt; </a:t>
            </a:r>
            <a:r>
              <a:rPr lang="ko"/>
              <a:t>which bazel</a:t>
            </a:r>
            <a:endParaRPr/>
          </a:p>
        </p:txBody>
      </p:sp>
      <p:pic>
        <p:nvPicPr>
          <p:cNvPr id="325" name="Google Shape;3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75" y="2251525"/>
            <a:ext cx="8839199" cy="1496662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0"/>
          <p:cNvSpPr txBox="1"/>
          <p:nvPr>
            <p:ph idx="1" type="body"/>
          </p:nvPr>
        </p:nvSpPr>
        <p:spPr>
          <a:xfrm>
            <a:off x="975825" y="4004150"/>
            <a:ext cx="71925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which명령어는 특정 명령어의 위치를 찾아주는 명령어로 해당 명령어를 통하여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bazelisk의 경로가 정상적으로 인식되었는지 확인.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92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300"/>
              <a:t>bazel 빌드 에러</a:t>
            </a:r>
            <a:endParaRPr/>
          </a:p>
        </p:txBody>
      </p:sp>
      <p:sp>
        <p:nvSpPr>
          <p:cNvPr id="938" name="Google Shape;938;p92"/>
          <p:cNvSpPr txBox="1"/>
          <p:nvPr>
            <p:ph idx="1" type="body"/>
          </p:nvPr>
        </p:nvSpPr>
        <p:spPr>
          <a:xfrm>
            <a:off x="655950" y="1473000"/>
            <a:ext cx="7832100" cy="28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ko" sz="1400"/>
              <a:t>시스템 자원 부족으로 인한 에러 예시</a:t>
            </a:r>
            <a:endParaRPr b="1" sz="1400"/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45720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b="1" sz="1400"/>
          </a:p>
        </p:txBody>
      </p:sp>
      <p:pic>
        <p:nvPicPr>
          <p:cNvPr id="939" name="Google Shape;93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951" y="2001550"/>
            <a:ext cx="7554899" cy="228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93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300"/>
              <a:t>bazel 빌드 에러</a:t>
            </a:r>
            <a:endParaRPr/>
          </a:p>
        </p:txBody>
      </p:sp>
      <p:sp>
        <p:nvSpPr>
          <p:cNvPr id="945" name="Google Shape;945;p93"/>
          <p:cNvSpPr txBox="1"/>
          <p:nvPr>
            <p:ph idx="1" type="body"/>
          </p:nvPr>
        </p:nvSpPr>
        <p:spPr>
          <a:xfrm>
            <a:off x="655950" y="1473000"/>
            <a:ext cx="7832100" cy="28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ko" sz="1400"/>
              <a:t>발생 원인</a:t>
            </a:r>
            <a:endParaRPr b="1" sz="1400"/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ko" sz="1400"/>
              <a:t>이는 bazel build시 동작하는 job의 개수와 관련이 있다.</a:t>
            </a:r>
            <a:endParaRPr sz="1400"/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45720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b="1" sz="1400"/>
          </a:p>
        </p:txBody>
      </p:sp>
      <p:pic>
        <p:nvPicPr>
          <p:cNvPr id="946" name="Google Shape;94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8625" y="2371175"/>
            <a:ext cx="7705725" cy="2105025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93"/>
          <p:cNvSpPr txBox="1"/>
          <p:nvPr/>
        </p:nvSpPr>
        <p:spPr>
          <a:xfrm>
            <a:off x="171925" y="3115875"/>
            <a:ext cx="68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job 개수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948" name="Google Shape;948;p93"/>
          <p:cNvCxnSpPr>
            <a:stCxn id="947" idx="3"/>
            <a:endCxn id="946" idx="1"/>
          </p:cNvCxnSpPr>
          <p:nvPr/>
        </p:nvCxnSpPr>
        <p:spPr>
          <a:xfrm>
            <a:off x="859525" y="3423675"/>
            <a:ext cx="529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9" name="Google Shape;949;p93"/>
          <p:cNvSpPr txBox="1"/>
          <p:nvPr/>
        </p:nvSpPr>
        <p:spPr>
          <a:xfrm>
            <a:off x="1404075" y="4642050"/>
            <a:ext cx="733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현재 설정된 job의 개수는 8개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94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300"/>
              <a:t>bazel 빌드 에러</a:t>
            </a:r>
            <a:endParaRPr/>
          </a:p>
        </p:txBody>
      </p:sp>
      <p:sp>
        <p:nvSpPr>
          <p:cNvPr id="955" name="Google Shape;955;p94"/>
          <p:cNvSpPr txBox="1"/>
          <p:nvPr>
            <p:ph idx="1" type="body"/>
          </p:nvPr>
        </p:nvSpPr>
        <p:spPr>
          <a:xfrm>
            <a:off x="655950" y="1473000"/>
            <a:ext cx="7832100" cy="28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ko" sz="1400"/>
              <a:t>1job당 적어도 2048MB를 할당하는 것이 권장되며 메모리가 부족하다면 메모리와 job을 조절하여 빌드해야한다.</a:t>
            </a:r>
            <a:endParaRPr b="1" sz="1100"/>
          </a:p>
          <a:p>
            <a:pPr indent="-3175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 bazel build —local_ram_resources=2048</a:t>
            </a:r>
            <a:r>
              <a:rPr lang="ko" sz="1400"/>
              <a:t> </a:t>
            </a:r>
            <a:r>
              <a:rPr lang="ko" sz="1400"/>
              <a:t>//tensorflow/tools/pip_package:build_pip_package</a:t>
            </a:r>
            <a:br>
              <a:rPr lang="ko" sz="1400"/>
            </a:br>
            <a:r>
              <a:rPr lang="ko" sz="1400"/>
              <a:t> 빌드 시에 사용할 메모리를 2048MB로 설정한다.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bazel build —jobs=4 //tensorflow/tools/pip_package:build_pip_package</a:t>
            </a:r>
            <a:br>
              <a:rPr lang="ko" sz="1400"/>
            </a:br>
            <a:r>
              <a:rPr lang="ko" sz="1400"/>
              <a:t> 빌드 시 작업의 개수를 4개로 설정한다.</a:t>
            </a:r>
            <a:endParaRPr b="1" sz="14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95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300"/>
              <a:t>tensorflow테스트</a:t>
            </a:r>
            <a:r>
              <a:rPr lang="ko" sz="4300"/>
              <a:t> 에러</a:t>
            </a:r>
            <a:endParaRPr/>
          </a:p>
        </p:txBody>
      </p:sp>
      <p:sp>
        <p:nvSpPr>
          <p:cNvPr id="961" name="Google Shape;961;p95"/>
          <p:cNvSpPr txBox="1"/>
          <p:nvPr>
            <p:ph idx="1" type="body"/>
          </p:nvPr>
        </p:nvSpPr>
        <p:spPr>
          <a:xfrm>
            <a:off x="655950" y="1473000"/>
            <a:ext cx="7832100" cy="28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ko" sz="1400"/>
              <a:t>numa_node 에러</a:t>
            </a:r>
            <a:endParaRPr b="1" sz="1400"/>
          </a:p>
          <a:p>
            <a:pPr indent="-317500" lvl="0" marL="457200" rtl="0" algn="l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numa_node정보가 -1 노드 정보를 확인하지 못할 때 발생하는 에러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lspci를 통해 현재 gpu의 번호를 확인하고 nano에디터를 이용하여 -1값을 0으로 변경한다.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docker를 사용한다면 호스트OS의 numa_node값을 변경시켜주어야 한다. </a:t>
            </a:r>
            <a:endParaRPr sz="14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96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300"/>
              <a:t>tensorflow테스트 에러</a:t>
            </a:r>
            <a:endParaRPr/>
          </a:p>
        </p:txBody>
      </p:sp>
      <p:sp>
        <p:nvSpPr>
          <p:cNvPr id="967" name="Google Shape;967;p96"/>
          <p:cNvSpPr txBox="1"/>
          <p:nvPr>
            <p:ph idx="1" type="body"/>
          </p:nvPr>
        </p:nvSpPr>
        <p:spPr>
          <a:xfrm>
            <a:off x="655950" y="1473000"/>
            <a:ext cx="7832100" cy="28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ko" sz="1400"/>
              <a:t>/dt7 or /dt8폴더가 존재하지 않음</a:t>
            </a:r>
            <a:endParaRPr b="1" sz="1400"/>
          </a:p>
          <a:p>
            <a:pPr indent="-3175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custom-op와 관련된 에러, 특수한 docker환경에서 빌드가 권장되기에 해당 이미지에  존재하는 라이브러리 파일을 찾지 못할 때 발생한다.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타 환경에서 custom-op테스트를 진행하지 않는다.</a:t>
            </a:r>
            <a:endParaRPr sz="14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97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300"/>
              <a:t>tensorflow테스트 에러</a:t>
            </a:r>
            <a:endParaRPr/>
          </a:p>
        </p:txBody>
      </p:sp>
      <p:sp>
        <p:nvSpPr>
          <p:cNvPr id="973" name="Google Shape;973;p97"/>
          <p:cNvSpPr txBox="1"/>
          <p:nvPr>
            <p:ph idx="1" type="body"/>
          </p:nvPr>
        </p:nvSpPr>
        <p:spPr>
          <a:xfrm>
            <a:off x="655950" y="1473000"/>
            <a:ext cx="7832100" cy="28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ko" sz="1400"/>
              <a:t>numa_node 에러</a:t>
            </a:r>
            <a:endParaRPr b="1" sz="1400"/>
          </a:p>
          <a:p>
            <a:pPr indent="-317500" lvl="0" marL="457200" rtl="0" algn="l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numa_node정보가 -1 노드 정보를 확인하지 못할 때 발생하는 에러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lspci를 통해 현재 gpu의 번호를 확인하고 nano에디터를 이용하여 -1값을 0으로 변경한다.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docker환경일 경우 호스트OS의 numa_node값을 변경시켜주어야 한다. </a:t>
            </a:r>
            <a:endParaRPr sz="1400"/>
          </a:p>
        </p:txBody>
      </p:sp>
      <p:sp>
        <p:nvSpPr>
          <p:cNvPr id="974" name="Google Shape;974;p97"/>
          <p:cNvSpPr/>
          <p:nvPr/>
        </p:nvSpPr>
        <p:spPr>
          <a:xfrm>
            <a:off x="786075" y="3295275"/>
            <a:ext cx="7572000" cy="938700"/>
          </a:xfrm>
          <a:prstGeom prst="roundRect">
            <a:avLst>
              <a:gd fmla="val 10295" name="adj"/>
            </a:avLst>
          </a:prstGeom>
          <a:solidFill>
            <a:srgbClr val="F9FBFF">
              <a:alpha val="86830"/>
            </a:srgbClr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$ </a:t>
            </a:r>
            <a:r>
              <a:rPr lang="ko">
                <a:solidFill>
                  <a:srgbClr val="658B00"/>
                </a:solidFill>
                <a:latin typeface="Nunito"/>
                <a:ea typeface="Nunito"/>
                <a:cs typeface="Nunito"/>
                <a:sym typeface="Nunito"/>
              </a:rPr>
              <a:t>sudo</a:t>
            </a:r>
            <a:r>
              <a:rPr lang="ko">
                <a:solidFill>
                  <a:srgbClr val="24292F"/>
                </a:solidFill>
                <a:latin typeface="Nunito"/>
                <a:ea typeface="Nunito"/>
                <a:cs typeface="Nunito"/>
                <a:sym typeface="Nunito"/>
              </a:rPr>
              <a:t> apt update</a:t>
            </a:r>
            <a:endParaRPr>
              <a:solidFill>
                <a:srgbClr val="24292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4292F"/>
                </a:solidFill>
                <a:latin typeface="Nunito"/>
                <a:ea typeface="Nunito"/>
                <a:cs typeface="Nunito"/>
                <a:sym typeface="Nunito"/>
              </a:rPr>
              <a:t>$</a:t>
            </a:r>
            <a:r>
              <a:rPr lang="ko">
                <a:solidFill>
                  <a:srgbClr val="658B00"/>
                </a:solidFill>
                <a:latin typeface="Nunito"/>
                <a:ea typeface="Nunito"/>
                <a:cs typeface="Nunito"/>
                <a:sym typeface="Nunito"/>
              </a:rPr>
              <a:t> sudo</a:t>
            </a:r>
            <a:r>
              <a:rPr lang="ko">
                <a:solidFill>
                  <a:srgbClr val="24292F"/>
                </a:solidFill>
                <a:latin typeface="Nunito"/>
                <a:ea typeface="Nunito"/>
                <a:cs typeface="Nunito"/>
                <a:sym typeface="Nunito"/>
              </a:rPr>
              <a:t> apt install pciutils</a:t>
            </a:r>
            <a:endParaRPr>
              <a:solidFill>
                <a:srgbClr val="24292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4292F"/>
                </a:solidFill>
                <a:latin typeface="Nunito"/>
                <a:ea typeface="Nunito"/>
                <a:cs typeface="Nunito"/>
                <a:sym typeface="Nunito"/>
              </a:rPr>
              <a:t>$ </a:t>
            </a:r>
            <a:r>
              <a:rPr lang="ko">
                <a:solidFill>
                  <a:srgbClr val="658B00"/>
                </a:solidFill>
                <a:latin typeface="Nunito"/>
                <a:ea typeface="Nunito"/>
                <a:cs typeface="Nunito"/>
                <a:sym typeface="Nunito"/>
              </a:rPr>
              <a:t>sudo</a:t>
            </a:r>
            <a:r>
              <a:rPr lang="ko">
                <a:solidFill>
                  <a:srgbClr val="24292F"/>
                </a:solidFill>
                <a:latin typeface="Nunito"/>
                <a:ea typeface="Nunito"/>
                <a:cs typeface="Nunito"/>
                <a:sym typeface="Nunito"/>
              </a:rPr>
              <a:t> apt install nano</a:t>
            </a:r>
            <a:endParaRPr>
              <a:solidFill>
                <a:srgbClr val="24292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98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300"/>
              <a:t>tensorflow테스트 에러</a:t>
            </a:r>
            <a:endParaRPr/>
          </a:p>
        </p:txBody>
      </p:sp>
      <p:sp>
        <p:nvSpPr>
          <p:cNvPr id="980" name="Google Shape;980;p98"/>
          <p:cNvSpPr txBox="1"/>
          <p:nvPr>
            <p:ph idx="1" type="body"/>
          </p:nvPr>
        </p:nvSpPr>
        <p:spPr>
          <a:xfrm>
            <a:off x="655950" y="1473000"/>
            <a:ext cx="7832100" cy="28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ko" sz="1400"/>
              <a:t>numa_node 에러</a:t>
            </a:r>
            <a:endParaRPr b="1" sz="1400"/>
          </a:p>
          <a:p>
            <a:pPr indent="0" lvl="0" marL="0" rtl="0" algn="l">
              <a:lnSpc>
                <a:spcPct val="200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981" name="Google Shape;981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950" y="2000250"/>
            <a:ext cx="7695301" cy="63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99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300"/>
              <a:t>tensorflow테스트 에러</a:t>
            </a:r>
            <a:endParaRPr/>
          </a:p>
        </p:txBody>
      </p:sp>
      <p:sp>
        <p:nvSpPr>
          <p:cNvPr id="987" name="Google Shape;987;p99"/>
          <p:cNvSpPr txBox="1"/>
          <p:nvPr>
            <p:ph idx="1" type="body"/>
          </p:nvPr>
        </p:nvSpPr>
        <p:spPr>
          <a:xfrm>
            <a:off x="655950" y="1473000"/>
            <a:ext cx="7832100" cy="28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ko" sz="1400"/>
              <a:t>numa_node 에러</a:t>
            </a:r>
            <a:endParaRPr b="1" sz="1400"/>
          </a:p>
          <a:p>
            <a:pPr indent="-317500" lvl="0" marL="457200" rtl="0" algn="l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SzPts val="1400"/>
              <a:buAutoNum type="arabicPeriod"/>
            </a:pPr>
            <a:r>
              <a:rPr lang="ko" sz="1400"/>
              <a:t>lspci | grep NVIDIA를 이용하여 현재 pci의 번호를 확인한다.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 sz="1400"/>
              <a:t>/sys/bus/pci/devices/시리얼 넘버/ 폴더로 이동한다.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 sz="1400"/>
              <a:t>chmod 755 를 통하여 numa_node의 권한을 변경한다.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 sz="1400"/>
              <a:t>nano에디터를 이용하여 numa_node의 값을 0으로 변경한다.</a:t>
            </a:r>
            <a:endParaRPr sz="14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00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300"/>
              <a:t>tensorflow테스트 에러</a:t>
            </a:r>
            <a:endParaRPr/>
          </a:p>
        </p:txBody>
      </p:sp>
      <p:sp>
        <p:nvSpPr>
          <p:cNvPr id="993" name="Google Shape;993;p100"/>
          <p:cNvSpPr txBox="1"/>
          <p:nvPr>
            <p:ph idx="1" type="body"/>
          </p:nvPr>
        </p:nvSpPr>
        <p:spPr>
          <a:xfrm>
            <a:off x="655950" y="1473000"/>
            <a:ext cx="7832100" cy="28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ko" sz="1400"/>
              <a:t>1.</a:t>
            </a:r>
            <a:endParaRPr sz="1400"/>
          </a:p>
        </p:txBody>
      </p:sp>
      <p:pic>
        <p:nvPicPr>
          <p:cNvPr id="994" name="Google Shape;99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425" y="2119313"/>
            <a:ext cx="6915150" cy="9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101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300"/>
              <a:t>tensorflow테스트 에러</a:t>
            </a:r>
            <a:endParaRPr/>
          </a:p>
        </p:txBody>
      </p:sp>
      <p:sp>
        <p:nvSpPr>
          <p:cNvPr id="1000" name="Google Shape;1000;p101"/>
          <p:cNvSpPr txBox="1"/>
          <p:nvPr>
            <p:ph idx="1" type="body"/>
          </p:nvPr>
        </p:nvSpPr>
        <p:spPr>
          <a:xfrm>
            <a:off x="655950" y="1473000"/>
            <a:ext cx="7832100" cy="28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ko" sz="1400"/>
              <a:t>2</a:t>
            </a:r>
            <a:r>
              <a:rPr lang="ko" sz="1400"/>
              <a:t>.</a:t>
            </a:r>
            <a:endParaRPr sz="1400"/>
          </a:p>
        </p:txBody>
      </p:sp>
      <p:pic>
        <p:nvPicPr>
          <p:cNvPr id="1001" name="Google Shape;1001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775" y="1609725"/>
            <a:ext cx="5886450" cy="19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1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700"/>
              <a:t>bazel 수동 설치</a:t>
            </a:r>
            <a:endParaRPr sz="4700"/>
          </a:p>
        </p:txBody>
      </p:sp>
      <p:sp>
        <p:nvSpPr>
          <p:cNvPr id="332" name="Google Shape;332;p21"/>
          <p:cNvSpPr txBox="1"/>
          <p:nvPr>
            <p:ph idx="1" type="body"/>
          </p:nvPr>
        </p:nvSpPr>
        <p:spPr>
          <a:xfrm>
            <a:off x="803100" y="1311150"/>
            <a:ext cx="7537800" cy="3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bazelisk 설치 오류 발생 시 수동 설치 방법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해당 사이트에서 tensorflow버전에 적절한 bazel 버전을 찾아 linux_x86_64.sh 다운로드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https://github.com/bazelbuild/bazel/releases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" name="Google Shape;333;p21"/>
          <p:cNvPicPr preferRelativeResize="0"/>
          <p:nvPr/>
        </p:nvPicPr>
        <p:blipFill rotWithShape="1">
          <a:blip r:embed="rId4">
            <a:alphaModFix/>
          </a:blip>
          <a:srcRect b="0" l="0" r="-34138" t="0"/>
          <a:stretch/>
        </p:blipFill>
        <p:spPr>
          <a:xfrm>
            <a:off x="1388625" y="2769159"/>
            <a:ext cx="9144000" cy="1838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02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300"/>
              <a:t>tensorflow테스트 에러</a:t>
            </a:r>
            <a:endParaRPr/>
          </a:p>
        </p:txBody>
      </p:sp>
      <p:sp>
        <p:nvSpPr>
          <p:cNvPr id="1007" name="Google Shape;1007;p102"/>
          <p:cNvSpPr txBox="1"/>
          <p:nvPr>
            <p:ph idx="1" type="body"/>
          </p:nvPr>
        </p:nvSpPr>
        <p:spPr>
          <a:xfrm>
            <a:off x="655950" y="1473000"/>
            <a:ext cx="7832100" cy="28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ko" sz="1400"/>
              <a:t>3</a:t>
            </a:r>
            <a:r>
              <a:rPr lang="ko" sz="1400"/>
              <a:t>.</a:t>
            </a:r>
            <a:endParaRPr sz="1400"/>
          </a:p>
        </p:txBody>
      </p:sp>
      <p:pic>
        <p:nvPicPr>
          <p:cNvPr id="1008" name="Google Shape;100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8550" y="2020425"/>
            <a:ext cx="6366899" cy="551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03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300"/>
              <a:t>tensorflow테스트 에러</a:t>
            </a:r>
            <a:endParaRPr/>
          </a:p>
        </p:txBody>
      </p:sp>
      <p:sp>
        <p:nvSpPr>
          <p:cNvPr id="1014" name="Google Shape;1014;p103"/>
          <p:cNvSpPr txBox="1"/>
          <p:nvPr>
            <p:ph idx="1" type="body"/>
          </p:nvPr>
        </p:nvSpPr>
        <p:spPr>
          <a:xfrm>
            <a:off x="655950" y="1473000"/>
            <a:ext cx="7832100" cy="28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ko" sz="1400"/>
              <a:t>4</a:t>
            </a:r>
            <a:r>
              <a:rPr lang="ko" sz="1400"/>
              <a:t>.</a:t>
            </a:r>
            <a:endParaRPr sz="1400"/>
          </a:p>
        </p:txBody>
      </p:sp>
      <p:pic>
        <p:nvPicPr>
          <p:cNvPr id="1015" name="Google Shape;1015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3725" y="1473000"/>
            <a:ext cx="5316551" cy="339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104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300"/>
              <a:t>tensorflow테스트 에러</a:t>
            </a:r>
            <a:endParaRPr/>
          </a:p>
        </p:txBody>
      </p:sp>
      <p:sp>
        <p:nvSpPr>
          <p:cNvPr id="1021" name="Google Shape;1021;p104"/>
          <p:cNvSpPr txBox="1"/>
          <p:nvPr>
            <p:ph idx="1" type="body"/>
          </p:nvPr>
        </p:nvSpPr>
        <p:spPr>
          <a:xfrm>
            <a:off x="655950" y="1473000"/>
            <a:ext cx="7832100" cy="28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ko" sz="1400"/>
              <a:t>4</a:t>
            </a:r>
            <a:r>
              <a:rPr lang="ko" sz="1400"/>
              <a:t>.</a:t>
            </a:r>
            <a:endParaRPr sz="1400"/>
          </a:p>
        </p:txBody>
      </p:sp>
      <p:pic>
        <p:nvPicPr>
          <p:cNvPr id="1022" name="Google Shape;1022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0" y="2165075"/>
            <a:ext cx="7555801" cy="406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105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300"/>
              <a:t>tensorflow테스트 에러</a:t>
            </a:r>
            <a:endParaRPr/>
          </a:p>
        </p:txBody>
      </p:sp>
      <p:sp>
        <p:nvSpPr>
          <p:cNvPr id="1028" name="Google Shape;1028;p105"/>
          <p:cNvSpPr txBox="1"/>
          <p:nvPr>
            <p:ph idx="1" type="body"/>
          </p:nvPr>
        </p:nvSpPr>
        <p:spPr>
          <a:xfrm>
            <a:off x="655950" y="1473000"/>
            <a:ext cx="7832100" cy="28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b="1" lang="ko" sz="1400"/>
              <a:t>path </a:t>
            </a:r>
            <a:r>
              <a:rPr b="1" lang="ko" sz="1400"/>
              <a:t>에러</a:t>
            </a:r>
            <a:endParaRPr sz="1400"/>
          </a:p>
        </p:txBody>
      </p:sp>
      <p:pic>
        <p:nvPicPr>
          <p:cNvPr id="1029" name="Google Shape;1029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213" y="2281450"/>
            <a:ext cx="7099575" cy="750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06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300"/>
              <a:t>tensorflow테스트 에러</a:t>
            </a:r>
            <a:endParaRPr/>
          </a:p>
        </p:txBody>
      </p:sp>
      <p:sp>
        <p:nvSpPr>
          <p:cNvPr id="1035" name="Google Shape;1035;p106"/>
          <p:cNvSpPr txBox="1"/>
          <p:nvPr>
            <p:ph idx="1" type="body"/>
          </p:nvPr>
        </p:nvSpPr>
        <p:spPr>
          <a:xfrm>
            <a:off x="655950" y="1473000"/>
            <a:ext cx="7832100" cy="28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ko" sz="1400"/>
              <a:t>path 에러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" sz="1400"/>
              <a:t>정해진 path에 존재하지 않는 경우 오류가  발생한다.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" sz="1400"/>
              <a:t>사용한 환경에서는 cuda데이터가 CUPTI폴더에 저장되므로 해당 폴더의 위치를 추가해주어야한다.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SzPts val="1400"/>
              <a:buAutoNum type="arabicPeriod"/>
            </a:pPr>
            <a:r>
              <a:rPr lang="ko" sz="1400"/>
              <a:t>bashrc에 경로를 입력한다.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 sz="1400"/>
              <a:t>경로를 적용한다.</a:t>
            </a:r>
            <a:endParaRPr sz="140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07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300"/>
              <a:t>tensorflow테스트 에러</a:t>
            </a:r>
            <a:endParaRPr/>
          </a:p>
        </p:txBody>
      </p:sp>
      <p:sp>
        <p:nvSpPr>
          <p:cNvPr id="1041" name="Google Shape;1041;p107"/>
          <p:cNvSpPr txBox="1"/>
          <p:nvPr>
            <p:ph idx="1" type="body"/>
          </p:nvPr>
        </p:nvSpPr>
        <p:spPr>
          <a:xfrm>
            <a:off x="655950" y="1473000"/>
            <a:ext cx="7832100" cy="28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ko" sz="1400"/>
              <a:t>1.</a:t>
            </a:r>
            <a:endParaRPr sz="1400"/>
          </a:p>
        </p:txBody>
      </p:sp>
      <p:pic>
        <p:nvPicPr>
          <p:cNvPr id="1042" name="Google Shape;1042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525" y="1421072"/>
            <a:ext cx="5037100" cy="30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08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300"/>
              <a:t>tensorflow테스트 에러</a:t>
            </a:r>
            <a:endParaRPr/>
          </a:p>
        </p:txBody>
      </p:sp>
      <p:sp>
        <p:nvSpPr>
          <p:cNvPr id="1048" name="Google Shape;1048;p108"/>
          <p:cNvSpPr txBox="1"/>
          <p:nvPr>
            <p:ph idx="1" type="body"/>
          </p:nvPr>
        </p:nvSpPr>
        <p:spPr>
          <a:xfrm>
            <a:off x="655950" y="1473000"/>
            <a:ext cx="7832100" cy="28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ko" sz="1400"/>
              <a:t>2.</a:t>
            </a:r>
            <a:endParaRPr sz="1400"/>
          </a:p>
        </p:txBody>
      </p:sp>
      <p:pic>
        <p:nvPicPr>
          <p:cNvPr id="1049" name="Google Shape;1049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813" y="2081172"/>
            <a:ext cx="6810375" cy="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09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300"/>
              <a:t>tensorflow테스트 에러</a:t>
            </a:r>
            <a:endParaRPr/>
          </a:p>
        </p:txBody>
      </p:sp>
      <p:sp>
        <p:nvSpPr>
          <p:cNvPr id="1055" name="Google Shape;1055;p109"/>
          <p:cNvSpPr txBox="1"/>
          <p:nvPr>
            <p:ph idx="1" type="body"/>
          </p:nvPr>
        </p:nvSpPr>
        <p:spPr>
          <a:xfrm>
            <a:off x="655950" y="1473000"/>
            <a:ext cx="7832100" cy="28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ko" sz="1400"/>
              <a:t>libcsolver.so.11 을 찾지 못한 에러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t/>
            </a:r>
            <a:endParaRPr b="1" sz="1400"/>
          </a:p>
        </p:txBody>
      </p:sp>
      <p:pic>
        <p:nvPicPr>
          <p:cNvPr id="1056" name="Google Shape;1056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951" y="2066525"/>
            <a:ext cx="7600275" cy="79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110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300"/>
              <a:t>tensorflow테스트 에러</a:t>
            </a:r>
            <a:endParaRPr/>
          </a:p>
        </p:txBody>
      </p:sp>
      <p:sp>
        <p:nvSpPr>
          <p:cNvPr id="1062" name="Google Shape;1062;p110"/>
          <p:cNvSpPr txBox="1"/>
          <p:nvPr>
            <p:ph idx="1" type="body"/>
          </p:nvPr>
        </p:nvSpPr>
        <p:spPr>
          <a:xfrm>
            <a:off x="655950" y="1473000"/>
            <a:ext cx="7832100" cy="28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ko" sz="1400"/>
              <a:t>libcsolver.so.11 을 찾지 못한 에러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" sz="1400"/>
              <a:t>정해진 path에 존재하지 않는 경우 오류가  발생한다.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" sz="1400"/>
              <a:t>해당 파일이 cuda/lib64에 존재하지 않아서 발생하는 오류이다.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" sz="1400"/>
              <a:t>cuda 11.0버전 이후로 lib가 so.11의 확장자를 가지는 것이 아닌 so확장자로 변경되었기에 사본을 만들어주거나 파일명을 변경해주어야 한다.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SzPts val="1400"/>
              <a:buAutoNum type="arabicPeriod"/>
            </a:pPr>
            <a:r>
              <a:rPr lang="ko" sz="1400"/>
              <a:t>/usr/local/cuda/lib64/지점에 해당 파일을 so.11로 복사해준다.</a:t>
            </a:r>
            <a:endParaRPr sz="1400"/>
          </a:p>
        </p:txBody>
      </p:sp>
      <p:pic>
        <p:nvPicPr>
          <p:cNvPr id="1063" name="Google Shape;106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700" y="3934775"/>
            <a:ext cx="6762750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11"/>
          <p:cNvSpPr txBox="1"/>
          <p:nvPr>
            <p:ph type="title"/>
          </p:nvPr>
        </p:nvSpPr>
        <p:spPr>
          <a:xfrm>
            <a:off x="1388625" y="159750"/>
            <a:ext cx="63669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300"/>
              <a:t>tensorflow테스트 에러</a:t>
            </a:r>
            <a:endParaRPr/>
          </a:p>
        </p:txBody>
      </p:sp>
      <p:sp>
        <p:nvSpPr>
          <p:cNvPr id="1069" name="Google Shape;1069;p111"/>
          <p:cNvSpPr txBox="1"/>
          <p:nvPr>
            <p:ph idx="1" type="body"/>
          </p:nvPr>
        </p:nvSpPr>
        <p:spPr>
          <a:xfrm>
            <a:off x="655950" y="1473000"/>
            <a:ext cx="7832100" cy="28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ko" sz="1400"/>
              <a:t>텐서플로우 에러가 지속된다면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" sz="1400"/>
              <a:t>docker image를 통해 ubuntu의 환경을 변경한다음 진행해보도록 하자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ko" sz="1400"/>
              <a:t>nvidia, tensorflow가 제공하는 이미지를 통해서도 지원을 하고 있으니 tensorflow hub사이트를 이용하여 내게 맞는 리포지토리를 다운받아서 사용하도록 하자. </a:t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